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338" r:id="rId2"/>
    <p:sldId id="337" r:id="rId3"/>
    <p:sldId id="256" r:id="rId4"/>
    <p:sldId id="295" r:id="rId5"/>
    <p:sldId id="296" r:id="rId6"/>
    <p:sldId id="297" r:id="rId7"/>
    <p:sldId id="305" r:id="rId8"/>
    <p:sldId id="306" r:id="rId9"/>
    <p:sldId id="272" r:id="rId10"/>
    <p:sldId id="273" r:id="rId11"/>
    <p:sldId id="334" r:id="rId12"/>
    <p:sldId id="336" r:id="rId13"/>
    <p:sldId id="271" r:id="rId14"/>
    <p:sldId id="303" r:id="rId15"/>
    <p:sldId id="304" r:id="rId16"/>
    <p:sldId id="324" r:id="rId17"/>
    <p:sldId id="325" r:id="rId18"/>
    <p:sldId id="326" r:id="rId19"/>
    <p:sldId id="301" r:id="rId20"/>
    <p:sldId id="257" r:id="rId21"/>
    <p:sldId id="259" r:id="rId22"/>
    <p:sldId id="258" r:id="rId23"/>
    <p:sldId id="261" r:id="rId24"/>
    <p:sldId id="331" r:id="rId25"/>
    <p:sldId id="290" r:id="rId26"/>
    <p:sldId id="291" r:id="rId27"/>
    <p:sldId id="292" r:id="rId28"/>
    <p:sldId id="293" r:id="rId29"/>
    <p:sldId id="278" r:id="rId30"/>
    <p:sldId id="298" r:id="rId31"/>
    <p:sldId id="299" r:id="rId32"/>
    <p:sldId id="300" r:id="rId33"/>
    <p:sldId id="289" r:id="rId34"/>
    <p:sldId id="327" r:id="rId35"/>
    <p:sldId id="328" r:id="rId36"/>
    <p:sldId id="329" r:id="rId37"/>
    <p:sldId id="330" r:id="rId38"/>
    <p:sldId id="274" r:id="rId39"/>
    <p:sldId id="275" r:id="rId40"/>
    <p:sldId id="276" r:id="rId41"/>
    <p:sldId id="277" r:id="rId42"/>
    <p:sldId id="317" r:id="rId43"/>
    <p:sldId id="312" r:id="rId44"/>
    <p:sldId id="313" r:id="rId45"/>
    <p:sldId id="314" r:id="rId46"/>
    <p:sldId id="315" r:id="rId47"/>
    <p:sldId id="294" r:id="rId48"/>
    <p:sldId id="263" r:id="rId49"/>
    <p:sldId id="264" r:id="rId50"/>
    <p:sldId id="284" r:id="rId51"/>
    <p:sldId id="285" r:id="rId52"/>
    <p:sldId id="286" r:id="rId53"/>
    <p:sldId id="288" r:id="rId54"/>
    <p:sldId id="339" r:id="rId55"/>
    <p:sldId id="318" r:id="rId56"/>
    <p:sldId id="319" r:id="rId57"/>
    <p:sldId id="320" r:id="rId58"/>
    <p:sldId id="321" r:id="rId59"/>
    <p:sldId id="270" r:id="rId60"/>
    <p:sldId id="322" r:id="rId61"/>
    <p:sldId id="323" r:id="rId62"/>
    <p:sldId id="332" r:id="rId63"/>
    <p:sldId id="333" r:id="rId64"/>
    <p:sldId id="340"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25" autoAdjust="0"/>
    <p:restoredTop sz="91531"/>
  </p:normalViewPr>
  <p:slideViewPr>
    <p:cSldViewPr snapToGrid="0" snapToObjects="1">
      <p:cViewPr varScale="1">
        <p:scale>
          <a:sx n="113" d="100"/>
          <a:sy n="113" d="100"/>
        </p:scale>
        <p:origin x="624" y="168"/>
      </p:cViewPr>
      <p:guideLst>
        <p:guide orient="horz" pos="2160"/>
        <p:guide pos="3840"/>
      </p:guideLst>
    </p:cSldViewPr>
  </p:slideViewPr>
  <p:notesTextViewPr>
    <p:cViewPr>
      <p:scale>
        <a:sx n="1" d="1"/>
        <a:sy n="1" d="1"/>
      </p:scale>
      <p:origin x="0" y="0"/>
    </p:cViewPr>
  </p:notesTextViewPr>
  <p:sorterViewPr>
    <p:cViewPr>
      <p:scale>
        <a:sx n="128" d="100"/>
        <a:sy n="128"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3403BC-9698-974A-ACA6-F2154E84B955}" type="datetimeFigureOut">
              <a:rPr lang="en-US" smtClean="0"/>
              <a:t>5/22/17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DB2EF-E2C2-E040-98A0-4E2033F8A561}" type="slidenum">
              <a:rPr lang="en-US" smtClean="0"/>
              <a:t>‹#›</a:t>
            </a:fld>
            <a:endParaRPr lang="en-US"/>
          </a:p>
        </p:txBody>
      </p:sp>
    </p:spTree>
    <p:extLst>
      <p:ext uri="{BB962C8B-B14F-4D97-AF65-F5344CB8AC3E}">
        <p14:creationId xmlns:p14="http://schemas.microsoft.com/office/powerpoint/2010/main" val="1073210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endParaRPr lang="en-US" sz="1200" b="0" kern="1200" baseline="0" dirty="0" smtClean="0">
              <a:solidFill>
                <a:schemeClr val="tx1"/>
              </a:solidFill>
              <a:effectLst/>
              <a:latin typeface="Garamond"/>
              <a:ea typeface="+mn-ea"/>
              <a:cs typeface="Garamond"/>
            </a:endParaRPr>
          </a:p>
          <a:p>
            <a:r>
              <a:rPr lang="en-US" sz="1200" b="0" kern="1200" baseline="0" dirty="0" smtClean="0">
                <a:solidFill>
                  <a:schemeClr val="tx1"/>
                </a:solidFill>
                <a:effectLst/>
                <a:latin typeface="Garamond"/>
                <a:ea typeface="+mn-ea"/>
                <a:cs typeface="Garamond"/>
              </a:rPr>
              <a:t>The Data Model consists of the following high-level steps:</a:t>
            </a:r>
          </a:p>
          <a:p>
            <a:pPr marL="228600" indent="-228600">
              <a:buAutoNum type="arabicPeriod"/>
            </a:pPr>
            <a:r>
              <a:rPr lang="en-US" sz="1200" b="0" kern="1200" baseline="0" dirty="0" smtClean="0">
                <a:solidFill>
                  <a:schemeClr val="tx1"/>
                </a:solidFill>
                <a:effectLst/>
                <a:latin typeface="Garamond"/>
                <a:ea typeface="+mn-ea"/>
                <a:cs typeface="Garamond"/>
              </a:rPr>
              <a:t>Data source discovery and acquisition, primarily identifying and obtaining internal data for use in the modeling.</a:t>
            </a:r>
          </a:p>
          <a:p>
            <a:pPr marL="228600" indent="-228600">
              <a:buAutoNum type="arabicPeriod"/>
            </a:pPr>
            <a:r>
              <a:rPr lang="en-US" sz="1200" b="0" kern="1200" baseline="0" dirty="0" smtClean="0">
                <a:solidFill>
                  <a:schemeClr val="tx1"/>
                </a:solidFill>
                <a:effectLst/>
                <a:latin typeface="Garamond"/>
                <a:ea typeface="+mn-ea"/>
                <a:cs typeface="Garamond"/>
              </a:rPr>
              <a:t>Data profiling to understand and describe the data.</a:t>
            </a:r>
          </a:p>
          <a:p>
            <a:pPr marL="228600" indent="-228600">
              <a:buAutoNum type="arabicPeriod"/>
            </a:pPr>
            <a:r>
              <a:rPr lang="en-US" sz="1200" b="0" kern="1200" baseline="0" dirty="0" smtClean="0">
                <a:solidFill>
                  <a:schemeClr val="tx1"/>
                </a:solidFill>
                <a:effectLst/>
                <a:latin typeface="Garamond"/>
                <a:ea typeface="+mn-ea"/>
                <a:cs typeface="Garamond"/>
              </a:rPr>
              <a:t>Data cleaning and restructuring for analysis.</a:t>
            </a:r>
          </a:p>
          <a:p>
            <a:pPr marL="228600" indent="-228600">
              <a:buAutoNum type="arabicPeriod"/>
            </a:pPr>
            <a:r>
              <a:rPr lang="en-US" sz="1200" b="0" kern="1200" baseline="0" dirty="0" smtClean="0">
                <a:solidFill>
                  <a:schemeClr val="tx1"/>
                </a:solidFill>
                <a:effectLst/>
                <a:latin typeface="Garamond"/>
                <a:ea typeface="+mn-ea"/>
                <a:cs typeface="Garamond"/>
              </a:rPr>
              <a:t>Data linkages to understand the relationships between variables and tables.</a:t>
            </a:r>
          </a:p>
          <a:p>
            <a:pPr marL="228600" indent="-228600">
              <a:buAutoNum type="arabicPeriod"/>
            </a:pPr>
            <a:r>
              <a:rPr lang="en-US" sz="1200" b="0" kern="1200" baseline="0" dirty="0" smtClean="0">
                <a:solidFill>
                  <a:schemeClr val="tx1"/>
                </a:solidFill>
                <a:effectLst/>
                <a:latin typeface="Garamond"/>
                <a:ea typeface="+mn-ea"/>
                <a:cs typeface="Garamond"/>
              </a:rPr>
              <a:t>Data Exploration including visualization, generation of descriptive statistics, and analysis of patterns and inconsistencies in the data.</a:t>
            </a:r>
          </a:p>
          <a:p>
            <a:pPr marL="228600" indent="-228600">
              <a:buAutoNum type="arabicPeriod"/>
            </a:pPr>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data fitness assessment</a:t>
            </a:r>
            <a:r>
              <a:rPr lang="en-US" sz="1200" kern="1200" dirty="0" smtClean="0">
                <a:solidFill>
                  <a:schemeClr val="tx1"/>
                </a:solidFill>
                <a:effectLst/>
                <a:latin typeface="+mn-lt"/>
                <a:ea typeface="+mn-ea"/>
                <a:cs typeface="+mn-cs"/>
              </a:rPr>
              <a:t> will evaluate available data sources for issues of completeness, value validity, consistency, uniqueness, duplication, as well as issues of data structure. The results of these analyses will help determine what necessary transformations/cleaning might be needed as well as the fitness of the data for use in further analysis.</a:t>
            </a:r>
          </a:p>
          <a:p>
            <a:pPr marL="228600" indent="-228600">
              <a:buAutoNum type="arabicPeriod"/>
            </a:pPr>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data integration and statistical analysis</a:t>
            </a:r>
            <a:r>
              <a:rPr lang="en-US" sz="1200" kern="1200" dirty="0" smtClean="0">
                <a:solidFill>
                  <a:schemeClr val="tx1"/>
                </a:solidFill>
                <a:effectLst/>
                <a:latin typeface="+mn-lt"/>
                <a:ea typeface="+mn-ea"/>
                <a:cs typeface="+mn-cs"/>
              </a:rPr>
              <a:t> will produce longitudinal profiles of the county by relevant geographic areas (e.g., high-school boundaries, supervisor areas) and relevant to the research questions. These findings will inform the construction of forecast models.</a:t>
            </a:r>
          </a:p>
          <a:p>
            <a:pPr marL="228600" indent="-228600">
              <a:buAutoNum type="arabicPeriod"/>
            </a:pPr>
            <a:endParaRPr lang="en-US" sz="1200" b="0" kern="1200" baseline="0" dirty="0" smtClean="0">
              <a:solidFill>
                <a:schemeClr val="tx1"/>
              </a:solidFill>
              <a:effectLst/>
              <a:latin typeface="Garamond"/>
              <a:ea typeface="+mn-ea"/>
              <a:cs typeface="Garamond"/>
            </a:endParaRPr>
          </a:p>
          <a:p>
            <a:pPr marL="228600" indent="-228600">
              <a:buAutoNum type="arabicPeriod"/>
            </a:pPr>
            <a:endParaRPr lang="en-US" dirty="0">
              <a:latin typeface="Garamond"/>
              <a:cs typeface="Garamond"/>
            </a:endParaRPr>
          </a:p>
          <a:p>
            <a:pPr marL="228600" indent="-228600">
              <a:buAutoNum type="arabicPeriod"/>
            </a:pPr>
            <a:endParaRPr lang="en-US" sz="1200" b="0" kern="1200" baseline="0" dirty="0" smtClean="0">
              <a:solidFill>
                <a:schemeClr val="tx1"/>
              </a:solidFill>
              <a:effectLst/>
              <a:latin typeface="Garamond"/>
              <a:ea typeface="+mn-ea"/>
              <a:cs typeface="Garamond"/>
            </a:endParaRPr>
          </a:p>
        </p:txBody>
      </p:sp>
      <p:sp>
        <p:nvSpPr>
          <p:cNvPr id="4" name="Slide Number Placeholder 3"/>
          <p:cNvSpPr>
            <a:spLocks noGrp="1"/>
          </p:cNvSpPr>
          <p:nvPr>
            <p:ph type="sldNum" sz="quarter" idx="10"/>
          </p:nvPr>
        </p:nvSpPr>
        <p:spPr/>
        <p:txBody>
          <a:bodyPr/>
          <a:lstStyle/>
          <a:p>
            <a:fld id="{5B48C23F-8EC5-FE4D-B937-073094629BBD}" type="slidenum">
              <a:rPr lang="en-US" smtClean="0"/>
              <a:t>7</a:t>
            </a:fld>
            <a:endParaRPr lang="en-US"/>
          </a:p>
        </p:txBody>
      </p:sp>
    </p:spTree>
    <p:extLst>
      <p:ext uri="{BB962C8B-B14F-4D97-AF65-F5344CB8AC3E}">
        <p14:creationId xmlns:p14="http://schemas.microsoft.com/office/powerpoint/2010/main" val="1323557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E132B7-6172-1945-B7BF-5B96AF534ED8}" type="slidenum">
              <a:rPr lang="en-US" smtClean="0"/>
              <a:t>58</a:t>
            </a:fld>
            <a:endParaRPr lang="en-US"/>
          </a:p>
        </p:txBody>
      </p:sp>
    </p:spTree>
    <p:extLst>
      <p:ext uri="{BB962C8B-B14F-4D97-AF65-F5344CB8AC3E}">
        <p14:creationId xmlns:p14="http://schemas.microsoft.com/office/powerpoint/2010/main" val="2002988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30699"/>
            <a:ext cx="6096000" cy="4341813"/>
          </a:xfrm>
        </p:spPr>
        <p:txBody>
          <a:bodyPr/>
          <a:lstStyle/>
          <a:p>
            <a:pPr marL="342900" indent="-342900">
              <a:buFont typeface="Arial"/>
              <a:buChar char="•"/>
            </a:pPr>
            <a:endParaRPr lang="en-US" sz="1400" dirty="0" smtClean="0">
              <a:solidFill>
                <a:srgbClr val="000000"/>
              </a:solidFill>
              <a:latin typeface="Garamond"/>
              <a:cs typeface="Garamond"/>
            </a:endParaRPr>
          </a:p>
        </p:txBody>
      </p:sp>
      <p:sp>
        <p:nvSpPr>
          <p:cNvPr id="4" name="Slide Number Placeholder 3"/>
          <p:cNvSpPr>
            <a:spLocks noGrp="1"/>
          </p:cNvSpPr>
          <p:nvPr>
            <p:ph type="sldNum" sz="quarter" idx="10"/>
          </p:nvPr>
        </p:nvSpPr>
        <p:spPr/>
        <p:txBody>
          <a:bodyPr/>
          <a:lstStyle/>
          <a:p>
            <a:fld id="{5B48C23F-8EC5-FE4D-B937-073094629BBD}" type="slidenum">
              <a:rPr lang="en-US" smtClean="0"/>
              <a:t>14</a:t>
            </a:fld>
            <a:endParaRPr lang="en-US"/>
          </a:p>
        </p:txBody>
      </p:sp>
    </p:spTree>
    <p:extLst>
      <p:ext uri="{BB962C8B-B14F-4D97-AF65-F5344CB8AC3E}">
        <p14:creationId xmlns:p14="http://schemas.microsoft.com/office/powerpoint/2010/main" val="1558515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48C23F-8EC5-FE4D-B937-073094629BBD}" type="slidenum">
              <a:rPr lang="en-US" smtClean="0"/>
              <a:t>15</a:t>
            </a:fld>
            <a:endParaRPr lang="en-US"/>
          </a:p>
        </p:txBody>
      </p:sp>
    </p:spTree>
    <p:extLst>
      <p:ext uri="{BB962C8B-B14F-4D97-AF65-F5344CB8AC3E}">
        <p14:creationId xmlns:p14="http://schemas.microsoft.com/office/powerpoint/2010/main" val="1335922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30699"/>
            <a:ext cx="6096000" cy="4341813"/>
          </a:xfrm>
        </p:spPr>
        <p:txBody>
          <a:bodyPr/>
          <a:lstStyle/>
          <a:p>
            <a:pPr marL="342900" indent="-342900">
              <a:buFont typeface="Arial"/>
              <a:buChar char="•"/>
            </a:pPr>
            <a:endParaRPr lang="en-US" sz="1400" dirty="0" smtClean="0">
              <a:solidFill>
                <a:srgbClr val="000000"/>
              </a:solidFill>
              <a:latin typeface="Garamond"/>
              <a:cs typeface="Garamond"/>
            </a:endParaRPr>
          </a:p>
        </p:txBody>
      </p:sp>
      <p:sp>
        <p:nvSpPr>
          <p:cNvPr id="4" name="Slide Number Placeholder 3"/>
          <p:cNvSpPr>
            <a:spLocks noGrp="1"/>
          </p:cNvSpPr>
          <p:nvPr>
            <p:ph type="sldNum" sz="quarter" idx="10"/>
          </p:nvPr>
        </p:nvSpPr>
        <p:spPr/>
        <p:txBody>
          <a:bodyPr/>
          <a:lstStyle/>
          <a:p>
            <a:fld id="{5B48C23F-8EC5-FE4D-B937-073094629BBD}" type="slidenum">
              <a:rPr lang="en-US" smtClean="0"/>
              <a:t>17</a:t>
            </a:fld>
            <a:endParaRPr lang="en-US"/>
          </a:p>
        </p:txBody>
      </p:sp>
    </p:spTree>
    <p:extLst>
      <p:ext uri="{BB962C8B-B14F-4D97-AF65-F5344CB8AC3E}">
        <p14:creationId xmlns:p14="http://schemas.microsoft.com/office/powerpoint/2010/main" val="795519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48C23F-8EC5-FE4D-B937-073094629BBD}" type="slidenum">
              <a:rPr lang="en-US" smtClean="0"/>
              <a:t>18</a:t>
            </a:fld>
            <a:endParaRPr lang="en-US"/>
          </a:p>
        </p:txBody>
      </p:sp>
    </p:spTree>
    <p:extLst>
      <p:ext uri="{BB962C8B-B14F-4D97-AF65-F5344CB8AC3E}">
        <p14:creationId xmlns:p14="http://schemas.microsoft.com/office/powerpoint/2010/main" val="2024395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i.e., they are not captured in surveys nor are in economics measures such as the Gross Domestic Product (GDP).  </a:t>
            </a:r>
          </a:p>
          <a:p>
            <a:endParaRPr lang="en-US" dirty="0"/>
          </a:p>
        </p:txBody>
      </p:sp>
      <p:sp>
        <p:nvSpPr>
          <p:cNvPr id="4" name="Slide Number Placeholder 3"/>
          <p:cNvSpPr>
            <a:spLocks noGrp="1"/>
          </p:cNvSpPr>
          <p:nvPr>
            <p:ph type="sldNum" sz="quarter" idx="10"/>
          </p:nvPr>
        </p:nvSpPr>
        <p:spPr/>
        <p:txBody>
          <a:bodyPr/>
          <a:lstStyle/>
          <a:p>
            <a:fld id="{5F6DB2EF-E2C2-E040-98A0-4E2033F8A561}" type="slidenum">
              <a:rPr lang="en-US" smtClean="0"/>
              <a:t>26</a:t>
            </a:fld>
            <a:endParaRPr lang="en-US"/>
          </a:p>
        </p:txBody>
      </p:sp>
    </p:spTree>
    <p:extLst>
      <p:ext uri="{BB962C8B-B14F-4D97-AF65-F5344CB8AC3E}">
        <p14:creationId xmlns:p14="http://schemas.microsoft.com/office/powerpoint/2010/main" val="1886577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i.e., they are not captured in surveys nor are in economics measures such as the Gross Domestic Product (GDP).  </a:t>
            </a:r>
          </a:p>
          <a:p>
            <a:endParaRPr lang="en-US" dirty="0"/>
          </a:p>
        </p:txBody>
      </p:sp>
      <p:sp>
        <p:nvSpPr>
          <p:cNvPr id="4" name="Slide Number Placeholder 3"/>
          <p:cNvSpPr>
            <a:spLocks noGrp="1"/>
          </p:cNvSpPr>
          <p:nvPr>
            <p:ph type="sldNum" sz="quarter" idx="10"/>
          </p:nvPr>
        </p:nvSpPr>
        <p:spPr/>
        <p:txBody>
          <a:bodyPr/>
          <a:lstStyle/>
          <a:p>
            <a:fld id="{5F6DB2EF-E2C2-E040-98A0-4E2033F8A561}" type="slidenum">
              <a:rPr lang="en-US" smtClean="0"/>
              <a:t>30</a:t>
            </a:fld>
            <a:endParaRPr lang="en-US"/>
          </a:p>
        </p:txBody>
      </p:sp>
    </p:spTree>
    <p:extLst>
      <p:ext uri="{BB962C8B-B14F-4D97-AF65-F5344CB8AC3E}">
        <p14:creationId xmlns:p14="http://schemas.microsoft.com/office/powerpoint/2010/main" val="843264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STEM fields include</a:t>
            </a:r>
            <a:r>
              <a:rPr lang="en-US" baseline="0" dirty="0" smtClean="0"/>
              <a:t> computer science, engineering, math and statistics, as well as psychology and the social sciences</a:t>
            </a:r>
            <a:endParaRPr lang="en-US" dirty="0"/>
          </a:p>
        </p:txBody>
      </p:sp>
      <p:sp>
        <p:nvSpPr>
          <p:cNvPr id="4" name="Slide Number Placeholder 3"/>
          <p:cNvSpPr>
            <a:spLocks noGrp="1"/>
          </p:cNvSpPr>
          <p:nvPr>
            <p:ph type="sldNum" sz="quarter" idx="10"/>
          </p:nvPr>
        </p:nvSpPr>
        <p:spPr/>
        <p:txBody>
          <a:bodyPr/>
          <a:lstStyle/>
          <a:p>
            <a:fld id="{9F5B8463-146A-BE43-8FEE-AE8FE5F02A1C}" type="slidenum">
              <a:rPr lang="en-US" smtClean="0"/>
              <a:t>34</a:t>
            </a:fld>
            <a:endParaRPr lang="en-US"/>
          </a:p>
        </p:txBody>
      </p:sp>
    </p:spTree>
    <p:extLst>
      <p:ext uri="{BB962C8B-B14F-4D97-AF65-F5344CB8AC3E}">
        <p14:creationId xmlns:p14="http://schemas.microsoft.com/office/powerpoint/2010/main" val="1297952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How do STEM professionals represent themselves? (e.g., when an individual calls himself or herself a Data Scientist, what STEM education, training, and skill sets does that represent?) </a:t>
            </a:r>
          </a:p>
          <a:p>
            <a:pPr lvl="1"/>
            <a:r>
              <a:rPr lang="en-US" dirty="0" smtClean="0"/>
              <a:t>How do employers represent their skill set needs?</a:t>
            </a:r>
          </a:p>
          <a:p>
            <a:pPr lvl="1"/>
            <a:r>
              <a:rPr lang="en-US" dirty="0" smtClean="0"/>
              <a:t>Is it possible to quantify a job improvement through promotion?</a:t>
            </a:r>
          </a:p>
          <a:p>
            <a:pPr lvl="1"/>
            <a:r>
              <a:rPr lang="en-US" dirty="0" smtClean="0"/>
              <a:t>Do non-survey data sources exist to measure STEM pathways, e.g., scraping websites, administrative data, other.</a:t>
            </a:r>
          </a:p>
          <a:p>
            <a:pPr lvl="1"/>
            <a:r>
              <a:rPr lang="en-US" dirty="0" smtClean="0"/>
              <a:t>Are there untapped surveys that exist to measure STEM pathways?, e.g. IPEDs?</a:t>
            </a:r>
            <a:r>
              <a:rPr lang="en-US" b="1"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9F5B8463-146A-BE43-8FEE-AE8FE5F02A1C}" type="slidenum">
              <a:rPr lang="en-US" smtClean="0"/>
              <a:t>35</a:t>
            </a:fld>
            <a:endParaRPr lang="en-US"/>
          </a:p>
        </p:txBody>
      </p:sp>
    </p:spTree>
    <p:extLst>
      <p:ext uri="{BB962C8B-B14F-4D97-AF65-F5344CB8AC3E}">
        <p14:creationId xmlns:p14="http://schemas.microsoft.com/office/powerpoint/2010/main" val="441796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0306" y="497541"/>
            <a:ext cx="6992470" cy="2850777"/>
          </a:xfrm>
        </p:spPr>
        <p:txBody>
          <a:bodyPr anchor="ctr" anchorCtr="0"/>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430306" y="3602038"/>
            <a:ext cx="699247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745962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59575" cy="6858000"/>
          </a:xfrm>
          <a:prstGeom prst="rect">
            <a:avLst/>
          </a:prstGeom>
        </p:spPr>
      </p:pic>
      <p:sp>
        <p:nvSpPr>
          <p:cNvPr id="3" name="Title 1"/>
          <p:cNvSpPr>
            <a:spLocks noGrp="1"/>
          </p:cNvSpPr>
          <p:nvPr>
            <p:ph type="title"/>
          </p:nvPr>
        </p:nvSpPr>
        <p:spPr>
          <a:xfrm>
            <a:off x="609600" y="274639"/>
            <a:ext cx="10972800" cy="1143000"/>
          </a:xfrm>
        </p:spPr>
        <p:txBody>
          <a:bodyPr/>
          <a:lstStyle>
            <a:lvl1pPr>
              <a:defRPr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90740709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3754" y="1"/>
            <a:ext cx="11322422" cy="1021976"/>
          </a:xfrm>
        </p:spPr>
        <p:txBody>
          <a:bodyPr/>
          <a:lstStyle/>
          <a:p>
            <a:r>
              <a:rPr lang="en-US" smtClean="0"/>
              <a:t>Click to edit Master title style</a:t>
            </a:r>
            <a:endParaRPr lang="en-US"/>
          </a:p>
        </p:txBody>
      </p:sp>
      <p:sp>
        <p:nvSpPr>
          <p:cNvPr id="3" name="Content Placeholder 2"/>
          <p:cNvSpPr>
            <a:spLocks noGrp="1"/>
          </p:cNvSpPr>
          <p:nvPr>
            <p:ph idx="1"/>
          </p:nvPr>
        </p:nvSpPr>
        <p:spPr>
          <a:xfrm>
            <a:off x="838200" y="1210235"/>
            <a:ext cx="10515600" cy="459889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14832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3754" y="1"/>
            <a:ext cx="11322422" cy="1021976"/>
          </a:xfrm>
        </p:spPr>
        <p:txBody>
          <a:bodyPr/>
          <a:lstStyle/>
          <a:p>
            <a:r>
              <a:rPr lang="en-US" smtClean="0"/>
              <a:t>Click to edit Master title style</a:t>
            </a:r>
            <a:endParaRPr lang="en-US"/>
          </a:p>
        </p:txBody>
      </p:sp>
      <p:sp>
        <p:nvSpPr>
          <p:cNvPr id="3" name="Content Placeholder 2"/>
          <p:cNvSpPr>
            <a:spLocks noGrp="1"/>
          </p:cNvSpPr>
          <p:nvPr>
            <p:ph idx="1"/>
          </p:nvPr>
        </p:nvSpPr>
        <p:spPr>
          <a:xfrm>
            <a:off x="838200" y="1210235"/>
            <a:ext cx="10515600" cy="459889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79080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0"/>
            <a:ext cx="10515600" cy="1008529"/>
          </a:xfrm>
        </p:spPr>
        <p:txBody>
          <a:bodyPr anchor="b">
            <a:normAutofit/>
          </a:bodyPr>
          <a:lstStyle>
            <a:lvl1pPr>
              <a:defRPr sz="54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1250577"/>
            <a:ext cx="10515600" cy="483907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177471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3754" y="0"/>
            <a:ext cx="11362764" cy="1008529"/>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223682"/>
            <a:ext cx="5181600" cy="495328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223682"/>
            <a:ext cx="5181600" cy="495328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01306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1"/>
            <a:ext cx="10515600" cy="1003609"/>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193180"/>
            <a:ext cx="5157787" cy="479503"/>
          </a:xfrm>
        </p:spPr>
        <p:txBody>
          <a:bodyPr anchor="ctr"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862253"/>
            <a:ext cx="5157787" cy="4327410"/>
          </a:xfrm>
        </p:spPr>
        <p:txBody>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72200" y="1193180"/>
            <a:ext cx="5183188" cy="479503"/>
          </a:xfrm>
        </p:spPr>
        <p:txBody>
          <a:bodyPr anchor="ctr"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1862253"/>
            <a:ext cx="5183188" cy="4327410"/>
          </a:xfrm>
        </p:spPr>
        <p:txBody>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3704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9302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1014" y="345688"/>
            <a:ext cx="10764373" cy="635619"/>
          </a:xfrm>
        </p:spPr>
        <p:txBody>
          <a:bodyPr anchor="ctr" anchorCtr="0">
            <a:normAutofit/>
          </a:bodyPr>
          <a:lstStyle>
            <a:lvl1pPr algn="l">
              <a:defRPr sz="4000"/>
            </a:lvl1pPr>
          </a:lstStyle>
          <a:p>
            <a:r>
              <a:rPr lang="en-US" dirty="0" smtClean="0"/>
              <a:t>Click to edit Master title style</a:t>
            </a:r>
            <a:endParaRPr lang="en-US" dirty="0"/>
          </a:p>
        </p:txBody>
      </p:sp>
      <p:sp>
        <p:nvSpPr>
          <p:cNvPr id="3" name="Content Placeholder 2"/>
          <p:cNvSpPr>
            <a:spLocks noGrp="1"/>
          </p:cNvSpPr>
          <p:nvPr>
            <p:ph idx="1"/>
          </p:nvPr>
        </p:nvSpPr>
        <p:spPr>
          <a:xfrm>
            <a:off x="5183188" y="1092820"/>
            <a:ext cx="6172200" cy="476823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591016" y="1092820"/>
            <a:ext cx="4348974" cy="477616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003423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10515600" cy="1204332"/>
          </a:xfrm>
        </p:spPr>
        <p:txBody>
          <a:bodyPr anchor="ctr" anchorCtr="0">
            <a:normAutofit/>
          </a:bodyPr>
          <a:lstStyle>
            <a:lvl1pPr>
              <a:defRPr sz="4000"/>
            </a:lvl1pPr>
          </a:lstStyle>
          <a:p>
            <a:r>
              <a:rPr lang="en-US" smtClean="0"/>
              <a:t>Click to edit Master title style</a:t>
            </a:r>
            <a:endParaRPr lang="en-US"/>
          </a:p>
        </p:txBody>
      </p:sp>
      <p:sp>
        <p:nvSpPr>
          <p:cNvPr id="3" name="Picture Placeholder 2"/>
          <p:cNvSpPr>
            <a:spLocks noGrp="1"/>
          </p:cNvSpPr>
          <p:nvPr>
            <p:ph type="pic" idx="1"/>
          </p:nvPr>
        </p:nvSpPr>
        <p:spPr>
          <a:xfrm>
            <a:off x="5183188" y="2057400"/>
            <a:ext cx="6172200" cy="38036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1348479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3754" y="524435"/>
            <a:ext cx="6938682" cy="283733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3617259"/>
            <a:ext cx="10515600" cy="1828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0846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6" r:id="rId8"/>
    <p:sldLayoutId id="2147483657" r:id="rId9"/>
    <p:sldLayoutId id="2147483661" r:id="rId10"/>
  </p:sldLayoutIdLst>
  <p:txStyles>
    <p:titleStyle>
      <a:lvl1pPr algn="ctr" defTabSz="914400" rtl="0" eaLnBrk="1" latinLnBrk="0" hangingPunct="1">
        <a:lnSpc>
          <a:spcPct val="90000"/>
        </a:lnSpc>
        <a:spcBef>
          <a:spcPct val="0"/>
        </a:spcBef>
        <a:buNone/>
        <a:defRPr sz="5400" b="1" kern="1200">
          <a:solidFill>
            <a:schemeClr val="tx2"/>
          </a:solidFill>
          <a:latin typeface="Raleway" charset="0"/>
          <a:ea typeface="Raleway" charset="0"/>
          <a:cs typeface="Raleway"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2"/>
          </a:solidFill>
          <a:latin typeface="Trebuchet MS" charset="0"/>
          <a:ea typeface="Trebuchet MS" charset="0"/>
          <a:cs typeface="Trebuchet MS" charset="0"/>
        </a:defRPr>
      </a:lvl1pPr>
      <a:lvl2pPr marL="685800" indent="-228600" algn="l" defTabSz="914400" rtl="0" eaLnBrk="1" latinLnBrk="0" hangingPunct="1">
        <a:lnSpc>
          <a:spcPct val="90000"/>
        </a:lnSpc>
        <a:spcBef>
          <a:spcPts val="500"/>
        </a:spcBef>
        <a:buFont typeface="Arial"/>
        <a:buChar char="•"/>
        <a:defRPr sz="2400" kern="1200">
          <a:solidFill>
            <a:schemeClr val="tx2"/>
          </a:solidFill>
          <a:latin typeface="Trebuchet MS" charset="0"/>
          <a:ea typeface="Trebuchet MS" charset="0"/>
          <a:cs typeface="Trebuchet MS" charset="0"/>
        </a:defRPr>
      </a:lvl2pPr>
      <a:lvl3pPr marL="1143000" indent="-228600" algn="l" defTabSz="914400" rtl="0" eaLnBrk="1" latinLnBrk="0" hangingPunct="1">
        <a:lnSpc>
          <a:spcPct val="90000"/>
        </a:lnSpc>
        <a:spcBef>
          <a:spcPts val="500"/>
        </a:spcBef>
        <a:buFont typeface="Arial"/>
        <a:buChar char="•"/>
        <a:defRPr sz="2000" kern="1200">
          <a:solidFill>
            <a:schemeClr val="tx2"/>
          </a:solidFill>
          <a:latin typeface="Trebuchet MS" charset="0"/>
          <a:ea typeface="Trebuchet MS" charset="0"/>
          <a:cs typeface="Trebuchet MS" charset="0"/>
        </a:defRPr>
      </a:lvl3pPr>
      <a:lvl4pPr marL="1600200" indent="-228600" algn="l" defTabSz="914400" rtl="0" eaLnBrk="1" latinLnBrk="0" hangingPunct="1">
        <a:lnSpc>
          <a:spcPct val="90000"/>
        </a:lnSpc>
        <a:spcBef>
          <a:spcPts val="500"/>
        </a:spcBef>
        <a:buFont typeface="Arial"/>
        <a:buChar char="•"/>
        <a:defRPr sz="1800" kern="1200">
          <a:solidFill>
            <a:schemeClr val="tx2"/>
          </a:solidFill>
          <a:latin typeface="Trebuchet MS" charset="0"/>
          <a:ea typeface="Trebuchet MS" charset="0"/>
          <a:cs typeface="Trebuchet MS" charset="0"/>
        </a:defRPr>
      </a:lvl4pPr>
      <a:lvl5pPr marL="2057400" indent="-228600" algn="l" defTabSz="914400" rtl="0" eaLnBrk="1" latinLnBrk="0" hangingPunct="1">
        <a:lnSpc>
          <a:spcPct val="90000"/>
        </a:lnSpc>
        <a:spcBef>
          <a:spcPts val="500"/>
        </a:spcBef>
        <a:buFont typeface="Arial"/>
        <a:buChar char="•"/>
        <a:defRPr sz="1800" kern="1200">
          <a:solidFill>
            <a:schemeClr val="tx2"/>
          </a:solidFill>
          <a:latin typeface="Trebuchet MS" charset="0"/>
          <a:ea typeface="Trebuchet MS" charset="0"/>
          <a:cs typeface="Trebuchet M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1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1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 Id="rId3" Type="http://schemas.openxmlformats.org/officeDocument/2006/relationships/image" Target="../media/image25.em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3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3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7.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30.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9.tiff"/><Relationship Id="rId4" Type="http://schemas.openxmlformats.org/officeDocument/2006/relationships/image" Target="../media/image40.tiff"/><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43.tiff"/></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gif"/><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54.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4.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tiff"/></Relationships>
</file>

<file path=ppt/slides/_rels/slide56.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57.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58.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5" Type="http://schemas.openxmlformats.org/officeDocument/2006/relationships/image" Target="../media/image59.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G"/><Relationship Id="rId4" Type="http://schemas.openxmlformats.org/officeDocument/2006/relationships/image" Target="../media/image62.JPG"/><Relationship Id="rId5" Type="http://schemas.openxmlformats.org/officeDocument/2006/relationships/image" Target="../media/image63.JPG"/><Relationship Id="rId1" Type="http://schemas.openxmlformats.org/officeDocument/2006/relationships/slideLayout" Target="../slideLayouts/slideLayout7.xml"/><Relationship Id="rId2" Type="http://schemas.openxmlformats.org/officeDocument/2006/relationships/image" Target="../media/image60.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gkorkmaz@vt.edu)" TargetMode="External"/><Relationship Id="rId3" Type="http://schemas.openxmlformats.org/officeDocument/2006/relationships/hyperlink" Target="mailto:aschroed@vt.edu)"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1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5674" y="1131943"/>
            <a:ext cx="6884894" cy="2850777"/>
          </a:xfrm>
        </p:spPr>
        <p:txBody>
          <a:bodyPr anchor="ctr" anchorCtr="0">
            <a:normAutofit/>
          </a:bodyPr>
          <a:lstStyle/>
          <a:p>
            <a:r>
              <a:rPr lang="en-US" sz="3200" dirty="0" smtClean="0"/>
              <a:t>DSPG 2017 Project Descriptions</a:t>
            </a:r>
            <a:endParaRPr lang="en-US" sz="3200" b="1" dirty="0">
              <a:solidFill>
                <a:schemeClr val="tx2"/>
              </a:solidFill>
              <a:latin typeface="Raleway" charset="0"/>
              <a:ea typeface="Raleway" charset="0"/>
              <a:cs typeface="Raleway" charset="0"/>
            </a:endParaRPr>
          </a:p>
        </p:txBody>
      </p:sp>
    </p:spTree>
    <p:extLst>
      <p:ext uri="{BB962C8B-B14F-4D97-AF65-F5344CB8AC3E}">
        <p14:creationId xmlns:p14="http://schemas.microsoft.com/office/powerpoint/2010/main" val="18469038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54110" y="0"/>
            <a:ext cx="10483780" cy="6858000"/>
          </a:xfrm>
          <a:prstGeom prst="rect">
            <a:avLst/>
          </a:prstGeom>
        </p:spPr>
      </p:pic>
    </p:spTree>
    <p:extLst>
      <p:ext uri="{BB962C8B-B14F-4D97-AF65-F5344CB8AC3E}">
        <p14:creationId xmlns:p14="http://schemas.microsoft.com/office/powerpoint/2010/main" val="4793426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754" y="537882"/>
            <a:ext cx="6884894" cy="2850777"/>
          </a:xfrm>
        </p:spPr>
        <p:txBody>
          <a:bodyPr anchor="ctr" anchorCtr="0">
            <a:normAutofit/>
          </a:bodyPr>
          <a:lstStyle/>
          <a:p>
            <a:r>
              <a:rPr lang="en-US" sz="3200" dirty="0" smtClean="0"/>
              <a:t>Needs Assessment in Arlington</a:t>
            </a:r>
            <a:endParaRPr lang="en-US" sz="3200" b="1" dirty="0">
              <a:solidFill>
                <a:schemeClr val="tx2"/>
              </a:solidFill>
              <a:latin typeface="Raleway" charset="0"/>
              <a:ea typeface="Raleway" charset="0"/>
              <a:cs typeface="Raleway" charset="0"/>
            </a:endParaRPr>
          </a:p>
        </p:txBody>
      </p:sp>
      <p:sp>
        <p:nvSpPr>
          <p:cNvPr id="3" name="Subtitle 2"/>
          <p:cNvSpPr>
            <a:spLocks noGrp="1"/>
          </p:cNvSpPr>
          <p:nvPr>
            <p:ph type="subTitle" idx="1"/>
          </p:nvPr>
        </p:nvSpPr>
        <p:spPr>
          <a:xfrm>
            <a:off x="443754" y="3760296"/>
            <a:ext cx="10529046" cy="1655762"/>
          </a:xfrm>
        </p:spPr>
        <p:txBody>
          <a:bodyPr>
            <a:normAutofit/>
          </a:bodyPr>
          <a:lstStyle/>
          <a:p>
            <a:r>
              <a:rPr lang="en-US" b="1" dirty="0" smtClean="0"/>
              <a:t>PI &amp; Co-PI: </a:t>
            </a:r>
            <a:r>
              <a:rPr lang="en-US" dirty="0" smtClean="0"/>
              <a:t>Vicki Lancaster </a:t>
            </a:r>
            <a:r>
              <a:rPr lang="en-US" dirty="0" smtClean="0"/>
              <a:t>&amp; </a:t>
            </a:r>
            <a:r>
              <a:rPr lang="en-US" dirty="0"/>
              <a:t>Stephanie Shipp</a:t>
            </a:r>
            <a:endParaRPr lang="en-US" dirty="0" smtClean="0"/>
          </a:p>
          <a:p>
            <a:r>
              <a:rPr lang="en-US" b="1" dirty="0" smtClean="0"/>
              <a:t>Sponsor</a:t>
            </a:r>
            <a:r>
              <a:rPr lang="en-US" b="1" dirty="0" smtClean="0"/>
              <a:t>: </a:t>
            </a:r>
            <a:r>
              <a:rPr lang="en-US" dirty="0" smtClean="0"/>
              <a:t>Arlington Partnership for Affordable Housing</a:t>
            </a:r>
            <a:r>
              <a:rPr lang="en-US" dirty="0"/>
              <a:t> </a:t>
            </a:r>
            <a:r>
              <a:rPr lang="en-US" dirty="0" smtClean="0"/>
              <a:t>(APAH)</a:t>
            </a:r>
            <a:endParaRPr lang="en-US" dirty="0" smtClean="0"/>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4825638" y="5060779"/>
            <a:ext cx="1470660" cy="1453832"/>
          </a:xfrm>
          <a:prstGeom prst="rect">
            <a:avLst/>
          </a:prstGeom>
          <a:ln w="25400">
            <a:solidFill>
              <a:schemeClr val="tx1"/>
            </a:solidFill>
          </a:ln>
        </p:spPr>
      </p:pic>
    </p:spTree>
    <p:extLst>
      <p:ext uri="{BB962C8B-B14F-4D97-AF65-F5344CB8AC3E}">
        <p14:creationId xmlns:p14="http://schemas.microsoft.com/office/powerpoint/2010/main" val="10873749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754" y="37578"/>
            <a:ext cx="11322422" cy="1021976"/>
          </a:xfrm>
        </p:spPr>
        <p:txBody>
          <a:bodyPr>
            <a:normAutofit/>
          </a:bodyPr>
          <a:lstStyle/>
          <a:p>
            <a:r>
              <a:rPr lang="en-US" sz="4000" dirty="0" smtClean="0"/>
              <a:t>Research Questions</a:t>
            </a:r>
            <a:endParaRPr lang="en-US" sz="4000" dirty="0"/>
          </a:p>
        </p:txBody>
      </p:sp>
      <p:sp>
        <p:nvSpPr>
          <p:cNvPr id="3" name="Content Placeholder 2"/>
          <p:cNvSpPr>
            <a:spLocks noGrp="1"/>
          </p:cNvSpPr>
          <p:nvPr>
            <p:ph idx="1"/>
          </p:nvPr>
        </p:nvSpPr>
        <p:spPr>
          <a:xfrm>
            <a:off x="950935" y="1172657"/>
            <a:ext cx="10485328" cy="4598894"/>
          </a:xfrm>
        </p:spPr>
        <p:txBody>
          <a:bodyPr/>
          <a:lstStyle/>
          <a:p>
            <a:pPr marL="0" indent="0">
              <a:buNone/>
            </a:pPr>
            <a:r>
              <a:rPr lang="en-US" dirty="0"/>
              <a:t>The following questions will help direct the data discovery process – needs assessment for various populations: </a:t>
            </a:r>
          </a:p>
          <a:p>
            <a:pPr lvl="0"/>
            <a:r>
              <a:rPr lang="en-US" dirty="0"/>
              <a:t>What childcare services are available to low income residents for children ages 0-5 years?</a:t>
            </a:r>
          </a:p>
          <a:p>
            <a:pPr lvl="0"/>
            <a:r>
              <a:rPr lang="en-US" dirty="0"/>
              <a:t>What summer childcare services are there for low income families?</a:t>
            </a:r>
          </a:p>
          <a:p>
            <a:pPr lvl="0"/>
            <a:r>
              <a:rPr lang="en-US" dirty="0"/>
              <a:t>What do low income middle school children go after school, what programs are available to them?</a:t>
            </a:r>
          </a:p>
          <a:p>
            <a:pPr lvl="0"/>
            <a:r>
              <a:rPr lang="en-US" dirty="0"/>
              <a:t>What library services would better serve the elderly and immigrant populations?</a:t>
            </a:r>
          </a:p>
          <a:p>
            <a:endParaRPr lang="en-US" dirty="0"/>
          </a:p>
        </p:txBody>
      </p:sp>
    </p:spTree>
    <p:extLst>
      <p:ext uri="{BB962C8B-B14F-4D97-AF65-F5344CB8AC3E}">
        <p14:creationId xmlns:p14="http://schemas.microsoft.com/office/powerpoint/2010/main" val="18773172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754" y="537882"/>
            <a:ext cx="6884894" cy="2850777"/>
          </a:xfrm>
        </p:spPr>
        <p:txBody>
          <a:bodyPr anchor="ctr" anchorCtr="0">
            <a:normAutofit/>
          </a:bodyPr>
          <a:lstStyle/>
          <a:p>
            <a:r>
              <a:rPr lang="en-US" sz="3200" dirty="0">
                <a:latin typeface="Raleway Light "/>
                <a:cs typeface="Raleway Light "/>
              </a:rPr>
              <a:t>Identifying and Predicting Effects </a:t>
            </a:r>
            <a:br>
              <a:rPr lang="en-US" sz="3200" dirty="0">
                <a:latin typeface="Raleway Light "/>
                <a:cs typeface="Raleway Light "/>
              </a:rPr>
            </a:br>
            <a:r>
              <a:rPr lang="en-US" sz="3200" dirty="0">
                <a:latin typeface="Raleway Light "/>
                <a:cs typeface="Raleway Light "/>
              </a:rPr>
              <a:t>of Trends on Youth Population in Fairfax County</a:t>
            </a:r>
            <a:endParaRPr lang="en-US" sz="3200" b="1" dirty="0">
              <a:solidFill>
                <a:schemeClr val="tx2"/>
              </a:solidFill>
              <a:latin typeface="Raleway" charset="0"/>
              <a:ea typeface="Raleway" charset="0"/>
              <a:cs typeface="Raleway" charset="0"/>
            </a:endParaRPr>
          </a:p>
        </p:txBody>
      </p:sp>
      <p:sp>
        <p:nvSpPr>
          <p:cNvPr id="3" name="Subtitle 2"/>
          <p:cNvSpPr>
            <a:spLocks noGrp="1"/>
          </p:cNvSpPr>
          <p:nvPr>
            <p:ph type="subTitle" idx="1"/>
          </p:nvPr>
        </p:nvSpPr>
        <p:spPr>
          <a:xfrm>
            <a:off x="352314" y="3553616"/>
            <a:ext cx="10844006" cy="2349343"/>
          </a:xfrm>
        </p:spPr>
        <p:txBody>
          <a:bodyPr>
            <a:normAutofit/>
          </a:bodyPr>
          <a:lstStyle/>
          <a:p>
            <a:pPr algn="l"/>
            <a:r>
              <a:rPr lang="en-US" b="1" dirty="0" smtClean="0"/>
              <a:t>PI &amp; Co-PI:</a:t>
            </a:r>
            <a:r>
              <a:rPr lang="en-US" dirty="0" smtClean="0"/>
              <a:t> Stephanie Shipp &amp; Vicki Lancaster</a:t>
            </a:r>
            <a:endParaRPr lang="en-US" dirty="0" smtClean="0"/>
          </a:p>
          <a:p>
            <a:r>
              <a:rPr lang="en-US" b="1" dirty="0" smtClean="0"/>
              <a:t>Team: </a:t>
            </a:r>
            <a:r>
              <a:rPr lang="en-US" smtClean="0"/>
              <a:t>Gizem Korkmaz, Mark Orr</a:t>
            </a:r>
            <a:endParaRPr lang="en-US" dirty="0" smtClean="0"/>
          </a:p>
          <a:p>
            <a:r>
              <a:rPr lang="en-US" b="1" dirty="0" smtClean="0"/>
              <a:t>Sponsor: </a:t>
            </a:r>
            <a:r>
              <a:rPr lang="en-US" dirty="0"/>
              <a:t>Fairfax County Division for Countywide Service Integration and Planning Management (CSPIM), Neighborhood and Community Services (NCS), within Health and Human Services (HHS) </a:t>
            </a:r>
            <a:endParaRPr lang="en-US" b="1" dirty="0" smtClean="0"/>
          </a:p>
        </p:txBody>
      </p:sp>
      <p:pic>
        <p:nvPicPr>
          <p:cNvPr id="4" name="Picture 3"/>
          <p:cNvPicPr>
            <a:picLocks noChangeAspect="1"/>
          </p:cNvPicPr>
          <p:nvPr/>
        </p:nvPicPr>
        <p:blipFill>
          <a:blip r:embed="rId3"/>
          <a:stretch>
            <a:fillRect/>
          </a:stretch>
        </p:blipFill>
        <p:spPr>
          <a:xfrm>
            <a:off x="5267075" y="5615846"/>
            <a:ext cx="1032125" cy="1028795"/>
          </a:xfrm>
          <a:prstGeom prst="rect">
            <a:avLst/>
          </a:prstGeom>
        </p:spPr>
      </p:pic>
    </p:spTree>
    <p:extLst>
      <p:ext uri="{BB962C8B-B14F-4D97-AF65-F5344CB8AC3E}">
        <p14:creationId xmlns:p14="http://schemas.microsoft.com/office/powerpoint/2010/main" val="7590901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t>Research Questions</a:t>
            </a:r>
            <a:endParaRPr lang="en-US" sz="4000" dirty="0"/>
          </a:p>
        </p:txBody>
      </p:sp>
      <p:sp>
        <p:nvSpPr>
          <p:cNvPr id="3" name="Content Placeholder 2"/>
          <p:cNvSpPr>
            <a:spLocks noGrp="1"/>
          </p:cNvSpPr>
          <p:nvPr>
            <p:ph sz="half" idx="1"/>
          </p:nvPr>
        </p:nvSpPr>
        <p:spPr>
          <a:xfrm>
            <a:off x="369824" y="1341437"/>
            <a:ext cx="5624577" cy="4808624"/>
          </a:xfrm>
        </p:spPr>
        <p:txBody>
          <a:bodyPr>
            <a:noAutofit/>
          </a:bodyPr>
          <a:lstStyle/>
          <a:p>
            <a:pPr marL="380990" indent="-380990"/>
            <a:r>
              <a:rPr lang="en-US" sz="2400" dirty="0"/>
              <a:t>Which </a:t>
            </a:r>
            <a:r>
              <a:rPr lang="en-US" sz="2400" dirty="0"/>
              <a:t>HHS programs and services may be affected by changes in population size, behaviors, and demographic makeup?</a:t>
            </a:r>
          </a:p>
          <a:p>
            <a:pPr marL="380990" indent="-380990"/>
            <a:r>
              <a:rPr lang="en-US" sz="2400" dirty="0"/>
              <a:t>What </a:t>
            </a:r>
            <a:r>
              <a:rPr lang="en-US" sz="2400" b="1" dirty="0">
                <a:solidFill>
                  <a:srgbClr val="95A945"/>
                </a:solidFill>
                <a:effectLst>
                  <a:outerShdw blurRad="50800" dist="38100" dir="2700000" algn="tl" rotWithShape="0">
                    <a:srgbClr val="000000">
                      <a:alpha val="43000"/>
                    </a:srgbClr>
                  </a:outerShdw>
                </a:effectLst>
              </a:rPr>
              <a:t>current and future trends </a:t>
            </a:r>
            <a:r>
              <a:rPr lang="en-US" sz="2400" dirty="0"/>
              <a:t>in demographics, housing, and other factors would inform the models to predict changes in their programs? </a:t>
            </a:r>
          </a:p>
          <a:p>
            <a:pPr marL="380990" indent="-380990"/>
            <a:r>
              <a:rPr lang="en-US" sz="2400" dirty="0"/>
              <a:t>What are trends in the data that warrant more investigation? e.g., </a:t>
            </a:r>
            <a:r>
              <a:rPr lang="en-US" sz="2400" dirty="0"/>
              <a:t>why </a:t>
            </a:r>
            <a:r>
              <a:rPr lang="en-US" sz="2400" dirty="0"/>
              <a:t>are kids engaging in less and less physical activity? </a:t>
            </a:r>
            <a:endParaRPr lang="en-US" sz="2400" b="1" dirty="0">
              <a:solidFill>
                <a:srgbClr val="95A945"/>
              </a:solidFill>
              <a:effectLst>
                <a:outerShdw blurRad="50800" dist="38100" dir="2700000" algn="tl" rotWithShape="0">
                  <a:srgbClr val="000000">
                    <a:alpha val="43000"/>
                  </a:srgbClr>
                </a:outerShdw>
              </a:effectLst>
            </a:endParaRPr>
          </a:p>
          <a:p>
            <a:endParaRPr lang="en-US" sz="2667" b="1" dirty="0">
              <a:solidFill>
                <a:srgbClr val="95A945"/>
              </a:solidFill>
              <a:effectLst>
                <a:outerShdw blurRad="50800" dist="38100" dir="2700000" algn="tl" rotWithShape="0">
                  <a:srgbClr val="000000">
                    <a:alpha val="43000"/>
                  </a:srgbClr>
                </a:outerShdw>
              </a:effectLst>
            </a:endParaRPr>
          </a:p>
        </p:txBody>
      </p:sp>
      <p:pic>
        <p:nvPicPr>
          <p:cNvPr id="5" name="Content Placeholder 4"/>
          <p:cNvPicPr>
            <a:picLocks noGrp="1" noChangeAspect="1"/>
          </p:cNvPicPr>
          <p:nvPr>
            <p:ph sz="half" idx="2"/>
          </p:nvPr>
        </p:nvPicPr>
        <p:blipFill rotWithShape="1">
          <a:blip r:embed="rId3">
            <a:extLst>
              <a:ext uri="{28A0092B-C50C-407E-A947-70E740481C1C}">
                <a14:useLocalDpi xmlns:a14="http://schemas.microsoft.com/office/drawing/2010/main"/>
              </a:ext>
            </a:extLst>
          </a:blip>
          <a:srcRect l="12001" r="12001"/>
          <a:stretch/>
        </p:blipFill>
        <p:spPr>
          <a:prstGeom prst="rect">
            <a:avLst/>
          </a:prstGeom>
          <a:ln w="1270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22241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t>Project Goals &amp; Deliverables</a:t>
            </a:r>
            <a:endParaRPr lang="en-US" sz="4000" dirty="0"/>
          </a:p>
        </p:txBody>
      </p:sp>
      <p:sp>
        <p:nvSpPr>
          <p:cNvPr id="3" name="Content Placeholder 2"/>
          <p:cNvSpPr>
            <a:spLocks noGrp="1"/>
          </p:cNvSpPr>
          <p:nvPr>
            <p:ph idx="1"/>
          </p:nvPr>
        </p:nvSpPr>
        <p:spPr>
          <a:xfrm>
            <a:off x="236455" y="1219517"/>
            <a:ext cx="11737019" cy="4789163"/>
          </a:xfrm>
        </p:spPr>
        <p:txBody>
          <a:bodyPr>
            <a:noAutofit/>
          </a:bodyPr>
          <a:lstStyle/>
          <a:p>
            <a:pPr lvl="0"/>
            <a:r>
              <a:rPr lang="en-US" sz="2400" dirty="0"/>
              <a:t>Document work on wiki and in short 2-3 page write-ups summarizing </a:t>
            </a:r>
            <a:r>
              <a:rPr lang="en-US" sz="2400" dirty="0"/>
              <a:t>results for each activity. </a:t>
            </a:r>
            <a:endParaRPr lang="en-US" sz="2400" dirty="0"/>
          </a:p>
          <a:p>
            <a:pPr lvl="1"/>
            <a:r>
              <a:rPr lang="en-US" dirty="0"/>
              <a:t>Literature review on youth behaviors under consideration.</a:t>
            </a:r>
          </a:p>
          <a:p>
            <a:pPr lvl="1"/>
            <a:r>
              <a:rPr lang="en-US" dirty="0"/>
              <a:t>Execution of the SDAL data framework to discover, profile, clean, and transform data sets in preparation for data analysis.</a:t>
            </a:r>
          </a:p>
          <a:p>
            <a:pPr lvl="1"/>
            <a:r>
              <a:rPr lang="en-US" dirty="0"/>
              <a:t>Catalog of available data sources that include: source of the data, a list of variables, observational unit(s), geographic area covered, how often the data are updated, etc.</a:t>
            </a:r>
          </a:p>
          <a:p>
            <a:pPr lvl="1"/>
            <a:r>
              <a:rPr lang="en-US" dirty="0"/>
              <a:t>Project findings and the analyses to support the findings.</a:t>
            </a:r>
          </a:p>
          <a:p>
            <a:pPr lvl="1"/>
            <a:r>
              <a:rPr lang="en-US" dirty="0"/>
              <a:t>Outline of future steps to strengthen insights and capabilities for a broader set of population and economic forecasts for Fairfax County HHS programs and activities.</a:t>
            </a:r>
          </a:p>
          <a:p>
            <a:pPr lvl="1"/>
            <a:r>
              <a:rPr lang="en-US" dirty="0"/>
              <a:t>Poster and presentation summarizing the above </a:t>
            </a:r>
            <a:r>
              <a:rPr lang="en-US" dirty="0"/>
              <a:t>outputs</a:t>
            </a:r>
            <a:endParaRPr lang="en-US" dirty="0"/>
          </a:p>
        </p:txBody>
      </p:sp>
    </p:spTree>
    <p:extLst>
      <p:ext uri="{BB962C8B-B14F-4D97-AF65-F5344CB8AC3E}">
        <p14:creationId xmlns:p14="http://schemas.microsoft.com/office/powerpoint/2010/main" val="11154114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3754" y="537882"/>
            <a:ext cx="6884894" cy="2850777"/>
          </a:xfrm>
        </p:spPr>
        <p:txBody>
          <a:bodyPr anchor="ctr" anchorCtr="0">
            <a:normAutofit/>
          </a:bodyPr>
          <a:lstStyle/>
          <a:p>
            <a:r>
              <a:rPr lang="en-US" sz="3200" dirty="0" smtClean="0">
                <a:latin typeface="Raleway Light "/>
                <a:cs typeface="Raleway Light "/>
              </a:rPr>
              <a:t>Developing a New, Data-Driven project for New Kent </a:t>
            </a:r>
            <a:r>
              <a:rPr lang="en-US" sz="3200" dirty="0" smtClean="0">
                <a:latin typeface="Raleway Light "/>
                <a:cs typeface="Raleway Light "/>
              </a:rPr>
              <a:t>County, </a:t>
            </a:r>
            <a:r>
              <a:rPr lang="en-US" sz="3200" dirty="0" smtClean="0">
                <a:latin typeface="Raleway Light "/>
                <a:cs typeface="Raleway Light "/>
              </a:rPr>
              <a:t>VA</a:t>
            </a:r>
            <a:endParaRPr lang="en-US" sz="3200" b="1" dirty="0">
              <a:solidFill>
                <a:schemeClr val="tx2"/>
              </a:solidFill>
              <a:latin typeface="Raleway" charset="0"/>
              <a:ea typeface="Raleway" charset="0"/>
              <a:cs typeface="Raleway" charset="0"/>
            </a:endParaRPr>
          </a:p>
        </p:txBody>
      </p:sp>
      <p:sp>
        <p:nvSpPr>
          <p:cNvPr id="3" name="Subtitle 2"/>
          <p:cNvSpPr>
            <a:spLocks noGrp="1"/>
          </p:cNvSpPr>
          <p:nvPr>
            <p:ph type="subTitle" idx="1"/>
          </p:nvPr>
        </p:nvSpPr>
        <p:spPr>
          <a:xfrm>
            <a:off x="352314" y="3553617"/>
            <a:ext cx="7257526" cy="1404464"/>
          </a:xfrm>
        </p:spPr>
        <p:txBody>
          <a:bodyPr>
            <a:normAutofit/>
          </a:bodyPr>
          <a:lstStyle/>
          <a:p>
            <a:pPr algn="l"/>
            <a:r>
              <a:rPr lang="en-US" b="1" dirty="0" smtClean="0"/>
              <a:t>PI &amp; Co-PI: </a:t>
            </a:r>
            <a:r>
              <a:rPr lang="en-US" dirty="0" smtClean="0"/>
              <a:t>Aaron </a:t>
            </a:r>
            <a:r>
              <a:rPr lang="en-US" dirty="0" smtClean="0"/>
              <a:t>Schroeder &amp; </a:t>
            </a:r>
            <a:r>
              <a:rPr lang="en-US" dirty="0" smtClean="0"/>
              <a:t>Dave Higdon</a:t>
            </a:r>
          </a:p>
          <a:p>
            <a:r>
              <a:rPr lang="en-US" b="1" dirty="0" smtClean="0"/>
              <a:t>Team</a:t>
            </a:r>
            <a:r>
              <a:rPr lang="en-US" b="1" dirty="0" smtClean="0"/>
              <a:t>: </a:t>
            </a:r>
            <a:r>
              <a:rPr lang="en-US" dirty="0" smtClean="0"/>
              <a:t>Vicki Lancaster, Stephanie Shipp</a:t>
            </a:r>
          </a:p>
          <a:p>
            <a:r>
              <a:rPr lang="en-US" b="1" dirty="0" smtClean="0"/>
              <a:t>Sponsor: </a:t>
            </a:r>
            <a:r>
              <a:rPr lang="en-US" dirty="0" smtClean="0"/>
              <a:t>New Kent County Parks </a:t>
            </a:r>
            <a:r>
              <a:rPr lang="en-US" dirty="0" smtClean="0"/>
              <a:t>&amp; Recreation</a:t>
            </a:r>
            <a:endParaRPr lang="en-US" b="1" dirty="0" smtClean="0"/>
          </a:p>
        </p:txBody>
      </p:sp>
      <p:pic>
        <p:nvPicPr>
          <p:cNvPr id="4" name="Picture 3"/>
          <p:cNvPicPr>
            <a:picLocks noChangeAspect="1"/>
          </p:cNvPicPr>
          <p:nvPr/>
        </p:nvPicPr>
        <p:blipFill>
          <a:blip r:embed="rId2"/>
          <a:stretch>
            <a:fillRect/>
          </a:stretch>
        </p:blipFill>
        <p:spPr>
          <a:xfrm>
            <a:off x="4292600" y="4875106"/>
            <a:ext cx="2098040" cy="1398693"/>
          </a:xfrm>
          <a:prstGeom prst="rect">
            <a:avLst/>
          </a:prstGeom>
        </p:spPr>
      </p:pic>
    </p:spTree>
    <p:extLst>
      <p:ext uri="{BB962C8B-B14F-4D97-AF65-F5344CB8AC3E}">
        <p14:creationId xmlns:p14="http://schemas.microsoft.com/office/powerpoint/2010/main" val="11505682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t>Research Questions</a:t>
            </a:r>
            <a:endParaRPr lang="en-US" sz="4000" dirty="0"/>
          </a:p>
        </p:txBody>
      </p:sp>
      <p:sp>
        <p:nvSpPr>
          <p:cNvPr id="3" name="Content Placeholder 2"/>
          <p:cNvSpPr>
            <a:spLocks noGrp="1"/>
          </p:cNvSpPr>
          <p:nvPr>
            <p:ph sz="half" idx="1"/>
          </p:nvPr>
        </p:nvSpPr>
        <p:spPr>
          <a:xfrm>
            <a:off x="369824" y="1341437"/>
            <a:ext cx="11258798" cy="4808624"/>
          </a:xfrm>
        </p:spPr>
        <p:txBody>
          <a:bodyPr>
            <a:noAutofit/>
          </a:bodyPr>
          <a:lstStyle/>
          <a:p>
            <a:pPr marL="380990" indent="-380990"/>
            <a:r>
              <a:rPr lang="en-US" sz="2400" dirty="0" smtClean="0"/>
              <a:t>New Kent County has a rapidly changing demographic, leading to challenges how the County shepherds and serves its community.</a:t>
            </a:r>
            <a:endParaRPr lang="en-US" sz="2400" dirty="0"/>
          </a:p>
          <a:p>
            <a:pPr marL="380990" indent="-380990"/>
            <a:r>
              <a:rPr lang="en-US" sz="2400" dirty="0" smtClean="0"/>
              <a:t>Two problems elicited from earlier meetings are:</a:t>
            </a:r>
          </a:p>
          <a:p>
            <a:pPr marL="838190" lvl="1" indent="-380990"/>
            <a:r>
              <a:rPr lang="en-US" sz="2000" dirty="0" smtClean="0"/>
              <a:t>There is a perceived increase in the number of teenagers who have “no place to go” after school.  Is this leading to an increase in unwanted behaviors with these teens (e.g. drug use, crimes)?</a:t>
            </a:r>
          </a:p>
          <a:p>
            <a:pPr marL="838190" lvl="1" indent="-380990"/>
            <a:r>
              <a:rPr lang="en-US" sz="2000" dirty="0" smtClean="0"/>
              <a:t>There is a perception that the number of elderly has grown in recent years, but the transportation, recreation, and other amenities for this population is insufficient.  If this is the case, what can, or should, be done to better serve this segment of the population?</a:t>
            </a:r>
            <a:endParaRPr lang="en-US" sz="2000" dirty="0"/>
          </a:p>
          <a:p>
            <a:pPr marL="380990" indent="-380990"/>
            <a:r>
              <a:rPr lang="en-US" sz="2400" dirty="0" smtClean="0"/>
              <a:t>We would like to work with officials from New Kent County and Virginia Common Extension to</a:t>
            </a:r>
          </a:p>
          <a:p>
            <a:pPr marL="838190" lvl="1" indent="-380990"/>
            <a:r>
              <a:rPr lang="en-US" sz="2000" dirty="0" smtClean="0"/>
              <a:t>Find and analyze data sources that can improve our knowledge regarding these issues;</a:t>
            </a:r>
          </a:p>
          <a:p>
            <a:pPr marL="838190" lvl="1" indent="-380990"/>
            <a:r>
              <a:rPr lang="en-US" sz="2000" dirty="0" smtClean="0"/>
              <a:t>Develop potential courses of action, given what we were able to learn from this data.</a:t>
            </a:r>
            <a:endParaRPr lang="en-US" sz="2000" dirty="0"/>
          </a:p>
          <a:p>
            <a:endParaRPr lang="en-US" sz="2667" b="1" dirty="0">
              <a:solidFill>
                <a:srgbClr val="95A945"/>
              </a:solidFill>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16579041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t>Project Goals </a:t>
            </a:r>
            <a:r>
              <a:rPr lang="en-US" sz="4000" smtClean="0"/>
              <a:t>&amp; Deliverables</a:t>
            </a:r>
            <a:endParaRPr lang="en-US" sz="4000" dirty="0"/>
          </a:p>
        </p:txBody>
      </p:sp>
      <p:sp>
        <p:nvSpPr>
          <p:cNvPr id="3" name="Content Placeholder 2"/>
          <p:cNvSpPr>
            <a:spLocks noGrp="1"/>
          </p:cNvSpPr>
          <p:nvPr>
            <p:ph idx="1"/>
          </p:nvPr>
        </p:nvSpPr>
        <p:spPr>
          <a:xfrm>
            <a:off x="1" y="1319925"/>
            <a:ext cx="11737019" cy="5009910"/>
          </a:xfrm>
        </p:spPr>
        <p:txBody>
          <a:bodyPr>
            <a:noAutofit/>
          </a:bodyPr>
          <a:lstStyle/>
          <a:p>
            <a:pPr lvl="0"/>
            <a:r>
              <a:rPr lang="en-US" sz="2400" dirty="0"/>
              <a:t>Document work on wiki and in short 2-3 page write-ups summarizing results for each activity. </a:t>
            </a:r>
          </a:p>
          <a:p>
            <a:pPr lvl="1"/>
            <a:r>
              <a:rPr lang="en-US" dirty="0" smtClean="0"/>
              <a:t>Explore life in New Kent County to better understand the population, social dynamics, available activities, etc.</a:t>
            </a:r>
          </a:p>
          <a:p>
            <a:pPr lvl="1"/>
            <a:r>
              <a:rPr lang="en-US" dirty="0" smtClean="0"/>
              <a:t>Seek out data sources (some basic, some novel) to aid in our understanding of New Kent County.</a:t>
            </a:r>
          </a:p>
          <a:p>
            <a:pPr lvl="2"/>
            <a:r>
              <a:rPr lang="en-US" dirty="0" smtClean="0"/>
              <a:t>Brainstorm potential analyses and interventions that could be carried out to aid understanding.</a:t>
            </a:r>
            <a:endParaRPr lang="en-US" dirty="0"/>
          </a:p>
          <a:p>
            <a:pPr lvl="2"/>
            <a:r>
              <a:rPr lang="en-US" dirty="0"/>
              <a:t>P</a:t>
            </a:r>
            <a:r>
              <a:rPr lang="en-US" dirty="0" smtClean="0"/>
              <a:t>rofile</a:t>
            </a:r>
            <a:r>
              <a:rPr lang="en-US" dirty="0"/>
              <a:t>, clean, and transform data sets in preparation for data analysis.</a:t>
            </a:r>
          </a:p>
          <a:p>
            <a:pPr lvl="1"/>
            <a:r>
              <a:rPr lang="en-US" dirty="0" smtClean="0"/>
              <a:t>Work with New Kent Officials to understand this data and develop possible intervention strategies.</a:t>
            </a:r>
          </a:p>
          <a:p>
            <a:pPr lvl="2"/>
            <a:r>
              <a:rPr lang="en-US" dirty="0" smtClean="0"/>
              <a:t>Plan out how these new interventions could be assessed for efficacy (e.g. RCT?)</a:t>
            </a:r>
            <a:endParaRPr lang="en-US" dirty="0"/>
          </a:p>
          <a:p>
            <a:pPr lvl="1"/>
            <a:r>
              <a:rPr lang="en-US" dirty="0" smtClean="0"/>
              <a:t>Poster </a:t>
            </a:r>
            <a:r>
              <a:rPr lang="en-US" dirty="0"/>
              <a:t>and presentation summarizing the above </a:t>
            </a:r>
            <a:r>
              <a:rPr lang="en-US" dirty="0" smtClean="0"/>
              <a:t>activities.</a:t>
            </a:r>
            <a:endParaRPr lang="en-US" dirty="0"/>
          </a:p>
        </p:txBody>
      </p:sp>
    </p:spTree>
    <p:extLst>
      <p:ext uri="{BB962C8B-B14F-4D97-AF65-F5344CB8AC3E}">
        <p14:creationId xmlns:p14="http://schemas.microsoft.com/office/powerpoint/2010/main" val="572350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754" y="537882"/>
            <a:ext cx="6884894" cy="2850777"/>
          </a:xfrm>
        </p:spPr>
        <p:txBody>
          <a:bodyPr anchor="ctr" anchorCtr="0">
            <a:normAutofit/>
          </a:bodyPr>
          <a:lstStyle/>
          <a:p>
            <a:r>
              <a:rPr lang="en-US" sz="3200" dirty="0" smtClean="0"/>
              <a:t>Local Characterization of  </a:t>
            </a:r>
            <a:r>
              <a:rPr lang="en-US" sz="3200" dirty="0" smtClean="0">
                <a:solidFill>
                  <a:srgbClr val="C00000"/>
                </a:solidFill>
              </a:rPr>
              <a:t>Refugee</a:t>
            </a:r>
            <a:r>
              <a:rPr lang="en-US" sz="3200" dirty="0" smtClean="0"/>
              <a:t> Social Contexts in Place and Time:  Insights from local data sources</a:t>
            </a:r>
            <a:endParaRPr lang="en-US" sz="3200" b="1" dirty="0">
              <a:solidFill>
                <a:schemeClr val="tx2"/>
              </a:solidFill>
              <a:latin typeface="Raleway" charset="0"/>
              <a:ea typeface="Raleway" charset="0"/>
              <a:cs typeface="Raleway" charset="0"/>
            </a:endParaRPr>
          </a:p>
        </p:txBody>
      </p:sp>
      <p:sp>
        <p:nvSpPr>
          <p:cNvPr id="3" name="Subtitle 2"/>
          <p:cNvSpPr>
            <a:spLocks noGrp="1"/>
          </p:cNvSpPr>
          <p:nvPr>
            <p:ph type="subTitle" idx="1"/>
          </p:nvPr>
        </p:nvSpPr>
        <p:spPr>
          <a:xfrm>
            <a:off x="443754" y="4010817"/>
            <a:ext cx="6884894" cy="1655762"/>
          </a:xfrm>
        </p:spPr>
        <p:txBody>
          <a:bodyPr/>
          <a:lstStyle/>
          <a:p>
            <a:r>
              <a:rPr lang="en-US" b="1" dirty="0" smtClean="0"/>
              <a:t>PI &amp; Co-PI: </a:t>
            </a:r>
            <a:r>
              <a:rPr lang="en-US" dirty="0" smtClean="0"/>
              <a:t>Mark </a:t>
            </a:r>
            <a:r>
              <a:rPr lang="en-US" dirty="0"/>
              <a:t>Orr &amp; Stephanie Shipp</a:t>
            </a:r>
            <a:endParaRPr lang="en-US" dirty="0" smtClean="0"/>
          </a:p>
          <a:p>
            <a:r>
              <a:rPr lang="en-US" b="1" dirty="0" smtClean="0"/>
              <a:t>Team</a:t>
            </a:r>
            <a:r>
              <a:rPr lang="en-US" b="1" dirty="0" smtClean="0"/>
              <a:t>: </a:t>
            </a:r>
            <a:r>
              <a:rPr lang="en-US" dirty="0" err="1" smtClean="0"/>
              <a:t>Bianica</a:t>
            </a:r>
            <a:r>
              <a:rPr lang="en-US" dirty="0" smtClean="0"/>
              <a:t> </a:t>
            </a:r>
            <a:r>
              <a:rPr lang="en-US" dirty="0" err="1" smtClean="0"/>
              <a:t>Pires</a:t>
            </a:r>
            <a:endParaRPr lang="en-US" dirty="0" smtClean="0"/>
          </a:p>
          <a:p>
            <a:r>
              <a:rPr lang="en-US" b="1" dirty="0" smtClean="0"/>
              <a:t>Sponsor: </a:t>
            </a:r>
            <a:r>
              <a:rPr lang="en-US" dirty="0" smtClean="0"/>
              <a:t>Roanoke</a:t>
            </a:r>
          </a:p>
        </p:txBody>
      </p:sp>
      <p:pic>
        <p:nvPicPr>
          <p:cNvPr id="4" name="Picture 3"/>
          <p:cNvPicPr>
            <a:picLocks noChangeAspect="1"/>
          </p:cNvPicPr>
          <p:nvPr/>
        </p:nvPicPr>
        <p:blipFill>
          <a:blip r:embed="rId3"/>
          <a:stretch>
            <a:fillRect/>
          </a:stretch>
        </p:blipFill>
        <p:spPr>
          <a:xfrm>
            <a:off x="4639310" y="4838698"/>
            <a:ext cx="1326113" cy="962660"/>
          </a:xfrm>
          <a:prstGeom prst="rect">
            <a:avLst/>
          </a:prstGeom>
        </p:spPr>
      </p:pic>
    </p:spTree>
    <p:extLst>
      <p:ext uri="{BB962C8B-B14F-4D97-AF65-F5344CB8AC3E}">
        <p14:creationId xmlns:p14="http://schemas.microsoft.com/office/powerpoint/2010/main" val="7295341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434" y="0"/>
            <a:ext cx="11322422" cy="1021976"/>
          </a:xfrm>
        </p:spPr>
        <p:txBody>
          <a:bodyPr>
            <a:normAutofit/>
          </a:bodyPr>
          <a:lstStyle/>
          <a:p>
            <a:r>
              <a:rPr lang="en-US" sz="4000" dirty="0" smtClean="0"/>
              <a:t>Outline</a:t>
            </a:r>
            <a:endParaRPr lang="en-US" sz="4000" dirty="0"/>
          </a:p>
        </p:txBody>
      </p:sp>
      <p:sp>
        <p:nvSpPr>
          <p:cNvPr id="3" name="Content Placeholder 2"/>
          <p:cNvSpPr>
            <a:spLocks noGrp="1"/>
          </p:cNvSpPr>
          <p:nvPr>
            <p:ph idx="1"/>
          </p:nvPr>
        </p:nvSpPr>
        <p:spPr>
          <a:xfrm>
            <a:off x="612475" y="1021976"/>
            <a:ext cx="10642217" cy="5240068"/>
          </a:xfrm>
        </p:spPr>
        <p:txBody>
          <a:bodyPr>
            <a:normAutofit fontScale="77500" lnSpcReduction="20000"/>
          </a:bodyPr>
          <a:lstStyle/>
          <a:p>
            <a:r>
              <a:rPr lang="en-US" dirty="0" smtClean="0"/>
              <a:t>DSPG Group Project </a:t>
            </a:r>
            <a:r>
              <a:rPr lang="mr-IN" dirty="0" smtClean="0"/>
              <a:t>–</a:t>
            </a:r>
            <a:r>
              <a:rPr lang="en-US" dirty="0" smtClean="0"/>
              <a:t> Community Profiles &amp; Indicators</a:t>
            </a:r>
          </a:p>
          <a:p>
            <a:pPr lvl="1"/>
            <a:r>
              <a:rPr lang="en-US" dirty="0" smtClean="0"/>
              <a:t>Alexandria </a:t>
            </a:r>
          </a:p>
          <a:p>
            <a:pPr lvl="1"/>
            <a:r>
              <a:rPr lang="en-US" dirty="0" smtClean="0"/>
              <a:t>Arlington</a:t>
            </a:r>
          </a:p>
          <a:p>
            <a:pPr lvl="1"/>
            <a:r>
              <a:rPr lang="en-US" dirty="0" smtClean="0"/>
              <a:t>Fairfax</a:t>
            </a:r>
          </a:p>
          <a:p>
            <a:pPr lvl="1"/>
            <a:r>
              <a:rPr lang="en-US" dirty="0" smtClean="0"/>
              <a:t>New Kent</a:t>
            </a:r>
          </a:p>
          <a:p>
            <a:pPr lvl="1"/>
            <a:r>
              <a:rPr lang="en-US" dirty="0" smtClean="0"/>
              <a:t>Roanoke</a:t>
            </a:r>
          </a:p>
          <a:p>
            <a:r>
              <a:rPr lang="en-US" dirty="0" smtClean="0"/>
              <a:t>NSF NCSES Projects</a:t>
            </a:r>
          </a:p>
          <a:p>
            <a:pPr lvl="1"/>
            <a:r>
              <a:rPr lang="en-US" dirty="0" smtClean="0"/>
              <a:t>Open Source Software (OSS)</a:t>
            </a:r>
          </a:p>
          <a:p>
            <a:pPr lvl="1"/>
            <a:r>
              <a:rPr lang="en-US" dirty="0" smtClean="0"/>
              <a:t>Business Innovation</a:t>
            </a:r>
          </a:p>
          <a:p>
            <a:pPr lvl="1"/>
            <a:r>
              <a:rPr lang="en-US" dirty="0" smtClean="0"/>
              <a:t>STEM Education</a:t>
            </a:r>
          </a:p>
          <a:p>
            <a:r>
              <a:rPr lang="en-US" dirty="0"/>
              <a:t>Army Research </a:t>
            </a:r>
            <a:r>
              <a:rPr lang="en-US" dirty="0" smtClean="0"/>
              <a:t>Institute (ARI)</a:t>
            </a:r>
          </a:p>
          <a:p>
            <a:r>
              <a:rPr lang="en-US" dirty="0"/>
              <a:t>State Council of Higher Education for Virginia (SCHEV</a:t>
            </a:r>
            <a:r>
              <a:rPr lang="en-US" dirty="0" smtClean="0"/>
              <a:t>)</a:t>
            </a:r>
          </a:p>
          <a:p>
            <a:r>
              <a:rPr lang="en-US" dirty="0" smtClean="0"/>
              <a:t>Washington Metropolitan Area Transit (WMATA) Project</a:t>
            </a:r>
          </a:p>
          <a:p>
            <a:r>
              <a:rPr lang="en-US" dirty="0" smtClean="0"/>
              <a:t>Arlington County Projects</a:t>
            </a:r>
          </a:p>
          <a:p>
            <a:pPr lvl="1"/>
            <a:r>
              <a:rPr lang="en-US" dirty="0" smtClean="0"/>
              <a:t>Public Safety 911: Police and Fire Departments (AC 911)</a:t>
            </a:r>
          </a:p>
          <a:p>
            <a:pPr lvl="1"/>
            <a:r>
              <a:rPr lang="en-US" dirty="0" smtClean="0"/>
              <a:t>Department of Human Services (DHS)</a:t>
            </a:r>
          </a:p>
          <a:p>
            <a:r>
              <a:rPr lang="en-US" dirty="0" smtClean="0"/>
              <a:t>The Beach</a:t>
            </a:r>
            <a:endParaRPr lang="en-US" dirty="0"/>
          </a:p>
        </p:txBody>
      </p:sp>
    </p:spTree>
    <p:extLst>
      <p:ext uri="{BB962C8B-B14F-4D97-AF65-F5344CB8AC3E}">
        <p14:creationId xmlns:p14="http://schemas.microsoft.com/office/powerpoint/2010/main" val="14407237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Screen Shot 2017-05-22 at 9.12.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721"/>
            <a:ext cx="4935765" cy="5965811"/>
          </a:xfrm>
          <a:prstGeom prst="rect">
            <a:avLst/>
          </a:prstGeom>
        </p:spPr>
      </p:pic>
      <p:pic>
        <p:nvPicPr>
          <p:cNvPr id="5" name="Picture 4" descr="Screen Shot 2017-05-22 at 9.14.1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347" y="-1"/>
            <a:ext cx="4007569" cy="6171529"/>
          </a:xfrm>
          <a:prstGeom prst="rect">
            <a:avLst/>
          </a:prstGeom>
        </p:spPr>
      </p:pic>
      <p:pic>
        <p:nvPicPr>
          <p:cNvPr id="6" name="Picture 5" descr="Screen Shot 2017-05-22 at 9.20.0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7557" y="3515347"/>
            <a:ext cx="2575315" cy="3271101"/>
          </a:xfrm>
          <a:prstGeom prst="rect">
            <a:avLst/>
          </a:prstGeom>
        </p:spPr>
      </p:pic>
      <p:pic>
        <p:nvPicPr>
          <p:cNvPr id="7" name="Picture 6" descr="Screen Shot 2017-05-22 at 9.39.2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7528" y="-8945"/>
            <a:ext cx="4484472" cy="3595844"/>
          </a:xfrm>
          <a:prstGeom prst="rect">
            <a:avLst/>
          </a:prstGeom>
        </p:spPr>
      </p:pic>
    </p:spTree>
    <p:extLst>
      <p:ext uri="{BB962C8B-B14F-4D97-AF65-F5344CB8AC3E}">
        <p14:creationId xmlns:p14="http://schemas.microsoft.com/office/powerpoint/2010/main" val="5044949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1-s2.0-S2352827316301227-mai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305" y="-250439"/>
            <a:ext cx="5461207" cy="7287729"/>
          </a:xfrm>
          <a:prstGeom prst="rect">
            <a:avLst/>
          </a:prstGeom>
        </p:spPr>
      </p:pic>
      <p:pic>
        <p:nvPicPr>
          <p:cNvPr id="9" name="Picture 8" descr="PNAS-2016-Taylor-7449-5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4700" y="0"/>
            <a:ext cx="5123793" cy="6858000"/>
          </a:xfrm>
          <a:prstGeom prst="rect">
            <a:avLst/>
          </a:prstGeom>
        </p:spPr>
      </p:pic>
    </p:spTree>
    <p:extLst>
      <p:ext uri="{BB962C8B-B14F-4D97-AF65-F5344CB8AC3E}">
        <p14:creationId xmlns:p14="http://schemas.microsoft.com/office/powerpoint/2010/main" val="23227321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Screen Shot 2017-05-22 at 11.28.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440"/>
            <a:ext cx="6625535" cy="4173542"/>
          </a:xfrm>
          <a:prstGeom prst="rect">
            <a:avLst/>
          </a:prstGeom>
        </p:spPr>
      </p:pic>
      <p:pic>
        <p:nvPicPr>
          <p:cNvPr id="5" name="Picture 4" descr="Screen Shot 2017-05-22 at 11.24.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1160" y="251677"/>
            <a:ext cx="5224348" cy="2753589"/>
          </a:xfrm>
          <a:prstGeom prst="rect">
            <a:avLst/>
          </a:prstGeom>
        </p:spPr>
      </p:pic>
      <p:pic>
        <p:nvPicPr>
          <p:cNvPr id="13" name="Picture 12" descr="Screen Shot 2017-05-22 at 11.36.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8472" y="3273717"/>
            <a:ext cx="5328584" cy="2940297"/>
          </a:xfrm>
          <a:prstGeom prst="rect">
            <a:avLst/>
          </a:prstGeom>
        </p:spPr>
      </p:pic>
      <p:pic>
        <p:nvPicPr>
          <p:cNvPr id="14" name="Picture 13" descr="Screen Shot 2017-05-22 at 12.32.2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4199423"/>
            <a:ext cx="6337498" cy="2658577"/>
          </a:xfrm>
          <a:prstGeom prst="rect">
            <a:avLst/>
          </a:prstGeom>
        </p:spPr>
      </p:pic>
    </p:spTree>
    <p:extLst>
      <p:ext uri="{BB962C8B-B14F-4D97-AF65-F5344CB8AC3E}">
        <p14:creationId xmlns:p14="http://schemas.microsoft.com/office/powerpoint/2010/main" val="10884206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Project Objectives</a:t>
            </a:r>
            <a:endParaRPr lang="en-US" sz="4000" dirty="0"/>
          </a:p>
        </p:txBody>
      </p:sp>
      <p:sp>
        <p:nvSpPr>
          <p:cNvPr id="4" name="Rounded Rectangle 3"/>
          <p:cNvSpPr/>
          <p:nvPr/>
        </p:nvSpPr>
        <p:spPr>
          <a:xfrm>
            <a:off x="1924378" y="1378627"/>
            <a:ext cx="3242897" cy="196460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Issues/Contexts</a:t>
            </a:r>
          </a:p>
          <a:p>
            <a:pPr algn="ctr"/>
            <a:r>
              <a:rPr lang="en-US" sz="2400" b="1" dirty="0" smtClean="0">
                <a:solidFill>
                  <a:schemeClr val="tx1"/>
                </a:solidFill>
              </a:rPr>
              <a:t>Across Scales (G </a:t>
            </a:r>
            <a:r>
              <a:rPr lang="en-US" sz="2400" b="1" dirty="0" smtClean="0">
                <a:solidFill>
                  <a:schemeClr val="tx1"/>
                </a:solidFill>
                <a:sym typeface="Wingdings"/>
              </a:rPr>
              <a:t> L)</a:t>
            </a:r>
          </a:p>
          <a:p>
            <a:r>
              <a:rPr lang="en-US" dirty="0">
                <a:solidFill>
                  <a:schemeClr val="tx1"/>
                </a:solidFill>
                <a:sym typeface="Wingdings"/>
              </a:rPr>
              <a:t>--</a:t>
            </a:r>
            <a:r>
              <a:rPr lang="en-US" dirty="0" smtClean="0">
                <a:solidFill>
                  <a:schemeClr val="tx1"/>
                </a:solidFill>
                <a:sym typeface="Wingdings"/>
              </a:rPr>
              <a:t>Substantive</a:t>
            </a:r>
          </a:p>
          <a:p>
            <a:r>
              <a:rPr lang="en-US" dirty="0" smtClean="0">
                <a:solidFill>
                  <a:schemeClr val="tx1"/>
                </a:solidFill>
                <a:sym typeface="Wingdings"/>
              </a:rPr>
              <a:t>--Methodological/Empirical</a:t>
            </a:r>
          </a:p>
          <a:p>
            <a:r>
              <a:rPr lang="en-US" dirty="0" smtClean="0">
                <a:solidFill>
                  <a:schemeClr val="tx1"/>
                </a:solidFill>
                <a:sym typeface="Wingdings"/>
              </a:rPr>
              <a:t>--Ethical</a:t>
            </a:r>
          </a:p>
          <a:p>
            <a:r>
              <a:rPr lang="en-US" dirty="0" smtClean="0">
                <a:solidFill>
                  <a:schemeClr val="tx1"/>
                </a:solidFill>
                <a:sym typeface="Wingdings"/>
              </a:rPr>
              <a:t>--Policy</a:t>
            </a:r>
            <a:endParaRPr lang="en-US" dirty="0">
              <a:solidFill>
                <a:schemeClr val="tx1"/>
              </a:solidFill>
            </a:endParaRPr>
          </a:p>
        </p:txBody>
      </p:sp>
      <p:sp>
        <p:nvSpPr>
          <p:cNvPr id="5" name="Rounded Rectangle 4"/>
          <p:cNvSpPr/>
          <p:nvPr/>
        </p:nvSpPr>
        <p:spPr>
          <a:xfrm>
            <a:off x="7098086" y="1378627"/>
            <a:ext cx="3242897" cy="196460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Data Discovery</a:t>
            </a:r>
            <a:endParaRPr lang="en-US" sz="2400" b="1" dirty="0" smtClean="0">
              <a:solidFill>
                <a:schemeClr val="tx1"/>
              </a:solidFill>
              <a:sym typeface="Wingdings"/>
            </a:endParaRPr>
          </a:p>
          <a:p>
            <a:r>
              <a:rPr lang="en-US" dirty="0">
                <a:solidFill>
                  <a:schemeClr val="tx1"/>
                </a:solidFill>
                <a:sym typeface="Wingdings"/>
              </a:rPr>
              <a:t>-</a:t>
            </a:r>
            <a:r>
              <a:rPr lang="en-US" dirty="0" smtClean="0">
                <a:solidFill>
                  <a:schemeClr val="tx1"/>
                </a:solidFill>
                <a:sym typeface="Wingdings"/>
              </a:rPr>
              <a:t>-Fed, state, </a:t>
            </a:r>
            <a:r>
              <a:rPr lang="en-US" sz="2000" b="1" i="1" dirty="0" smtClean="0">
                <a:solidFill>
                  <a:schemeClr val="tx1"/>
                </a:solidFill>
                <a:sym typeface="Wingdings"/>
              </a:rPr>
              <a:t>local</a:t>
            </a:r>
          </a:p>
          <a:p>
            <a:r>
              <a:rPr lang="en-US" dirty="0" smtClean="0">
                <a:solidFill>
                  <a:schemeClr val="tx1"/>
                </a:solidFill>
                <a:sym typeface="Wingdings"/>
              </a:rPr>
              <a:t>--Criminal Justice, economic, education, health,  etc.</a:t>
            </a:r>
          </a:p>
          <a:p>
            <a:r>
              <a:rPr lang="en-US" dirty="0" smtClean="0">
                <a:solidFill>
                  <a:schemeClr val="tx1"/>
                </a:solidFill>
                <a:sym typeface="Wingdings"/>
              </a:rPr>
              <a:t>--</a:t>
            </a:r>
            <a:r>
              <a:rPr lang="en-US" b="1" i="1" dirty="0" smtClean="0">
                <a:solidFill>
                  <a:schemeClr val="tx1"/>
                </a:solidFill>
                <a:sym typeface="Wingdings"/>
              </a:rPr>
              <a:t>All data</a:t>
            </a:r>
            <a:endParaRPr lang="en-US" dirty="0" smtClean="0">
              <a:solidFill>
                <a:schemeClr val="tx1"/>
              </a:solidFill>
              <a:sym typeface="Wingdings"/>
            </a:endParaRPr>
          </a:p>
        </p:txBody>
      </p:sp>
      <p:cxnSp>
        <p:nvCxnSpPr>
          <p:cNvPr id="7" name="Elbow Connector 6"/>
          <p:cNvCxnSpPr>
            <a:stCxn id="5" idx="1"/>
          </p:cNvCxnSpPr>
          <p:nvPr/>
        </p:nvCxnSpPr>
        <p:spPr>
          <a:xfrm rot="10800000" flipV="1">
            <a:off x="6072280" y="2360927"/>
            <a:ext cx="1025806" cy="1537073"/>
          </a:xfrm>
          <a:prstGeom prst="bentConnector2">
            <a:avLst/>
          </a:prstGeom>
          <a:ln w="76200" cmpd="sng">
            <a:tailEnd type="arrow"/>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4" idx="3"/>
          </p:cNvCxnSpPr>
          <p:nvPr/>
        </p:nvCxnSpPr>
        <p:spPr>
          <a:xfrm flipV="1">
            <a:off x="5167275" y="2360927"/>
            <a:ext cx="905004" cy="1"/>
          </a:xfrm>
          <a:prstGeom prst="line">
            <a:avLst/>
          </a:prstGeom>
          <a:ln w="76200" cmpd="sng"/>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4635665" y="3898000"/>
            <a:ext cx="2873228" cy="167891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000000"/>
                </a:solidFill>
              </a:rPr>
              <a:t>Focused </a:t>
            </a:r>
          </a:p>
          <a:p>
            <a:pPr algn="ctr"/>
            <a:r>
              <a:rPr lang="en-US" sz="2400" b="1" dirty="0" smtClean="0">
                <a:solidFill>
                  <a:srgbClr val="000000"/>
                </a:solidFill>
              </a:rPr>
              <a:t>Product</a:t>
            </a:r>
            <a:endParaRPr lang="en-US" sz="2400" b="1" dirty="0">
              <a:solidFill>
                <a:srgbClr val="000000"/>
              </a:solidFill>
            </a:endParaRPr>
          </a:p>
        </p:txBody>
      </p:sp>
      <p:sp>
        <p:nvSpPr>
          <p:cNvPr id="16" name="TextBox 15"/>
          <p:cNvSpPr txBox="1"/>
          <p:nvPr/>
        </p:nvSpPr>
        <p:spPr>
          <a:xfrm>
            <a:off x="7590349" y="4160785"/>
            <a:ext cx="3749882" cy="1169551"/>
          </a:xfrm>
          <a:prstGeom prst="rect">
            <a:avLst/>
          </a:prstGeom>
          <a:noFill/>
        </p:spPr>
        <p:txBody>
          <a:bodyPr wrap="none" rtlCol="0">
            <a:spAutoFit/>
          </a:bodyPr>
          <a:lstStyle/>
          <a:p>
            <a:r>
              <a:rPr lang="en-US" sz="1400" b="1" dirty="0" smtClean="0"/>
              <a:t>E.G.:</a:t>
            </a:r>
            <a:r>
              <a:rPr lang="en-US" sz="1400" b="1" dirty="0"/>
              <a:t> </a:t>
            </a:r>
            <a:endParaRPr lang="en-US" sz="1400" b="1" dirty="0" smtClean="0"/>
          </a:p>
          <a:p>
            <a:r>
              <a:rPr lang="en-US" sz="1400" b="1" dirty="0" smtClean="0"/>
              <a:t>-Provide insight into substantive issue for policy </a:t>
            </a:r>
          </a:p>
          <a:p>
            <a:r>
              <a:rPr lang="en-US" sz="1400" b="1" dirty="0" smtClean="0"/>
              <a:t>recommendation</a:t>
            </a:r>
            <a:endParaRPr lang="en-US" sz="1400" b="1" dirty="0"/>
          </a:p>
          <a:p>
            <a:r>
              <a:rPr lang="en-US" sz="1400" b="1" dirty="0" smtClean="0"/>
              <a:t>-Solve a technical issue (small n)</a:t>
            </a:r>
          </a:p>
          <a:p>
            <a:r>
              <a:rPr lang="en-US" sz="1400" b="1" dirty="0" smtClean="0"/>
              <a:t>-Introduce new and useful data type(s) </a:t>
            </a:r>
          </a:p>
        </p:txBody>
      </p:sp>
    </p:spTree>
    <p:extLst>
      <p:ext uri="{BB962C8B-B14F-4D97-AF65-F5344CB8AC3E}">
        <p14:creationId xmlns:p14="http://schemas.microsoft.com/office/powerpoint/2010/main" val="27107856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77589" y="1665364"/>
            <a:ext cx="11192005" cy="5043994"/>
          </a:xfrm>
        </p:spPr>
        <p:txBody>
          <a:bodyPr>
            <a:normAutofit/>
          </a:bodyPr>
          <a:lstStyle/>
          <a:p>
            <a:r>
              <a:rPr lang="en-US" dirty="0"/>
              <a:t>NSF National Center for Science and Engineering Statistics (NCSES) is responsible for the collection, interpretation, analysis, and dissemination of objective data on the science and engineering </a:t>
            </a:r>
            <a:r>
              <a:rPr lang="en-US" dirty="0" smtClean="0"/>
              <a:t>enterprise. They are responsible for statistical data on:</a:t>
            </a:r>
            <a:endParaRPr lang="en-US" dirty="0"/>
          </a:p>
          <a:p>
            <a:pPr lvl="1"/>
            <a:r>
              <a:rPr lang="en-US" dirty="0"/>
              <a:t>Research and </a:t>
            </a:r>
            <a:r>
              <a:rPr lang="en-US" dirty="0" smtClean="0"/>
              <a:t>Development (R&amp;D), </a:t>
            </a:r>
            <a:r>
              <a:rPr lang="en-US" dirty="0"/>
              <a:t>and Innovation</a:t>
            </a:r>
          </a:p>
          <a:p>
            <a:pPr lvl="1"/>
            <a:r>
              <a:rPr lang="en-US" dirty="0"/>
              <a:t>The science and engineering workforce</a:t>
            </a:r>
          </a:p>
          <a:p>
            <a:pPr lvl="1"/>
            <a:r>
              <a:rPr lang="en-US" dirty="0"/>
              <a:t>U.S. competitiveness in science, engineering, technology, and R&amp;D</a:t>
            </a:r>
          </a:p>
          <a:p>
            <a:pPr lvl="1"/>
            <a:r>
              <a:rPr lang="en-US" dirty="0"/>
              <a:t>The condition and progress of STEM education in the United </a:t>
            </a:r>
            <a:r>
              <a:rPr lang="en-US" dirty="0" smtClean="0"/>
              <a:t>States</a:t>
            </a:r>
            <a:endParaRPr lang="en-US" dirty="0" smtClean="0"/>
          </a:p>
        </p:txBody>
      </p:sp>
      <p:sp>
        <p:nvSpPr>
          <p:cNvPr id="5" name="Title 1"/>
          <p:cNvSpPr>
            <a:spLocks noGrp="1"/>
          </p:cNvSpPr>
          <p:nvPr>
            <p:ph type="title"/>
          </p:nvPr>
        </p:nvSpPr>
        <p:spPr>
          <a:xfrm>
            <a:off x="3180080" y="111760"/>
            <a:ext cx="8462861" cy="852162"/>
          </a:xfrm>
        </p:spPr>
        <p:txBody>
          <a:bodyPr>
            <a:noAutofit/>
          </a:bodyPr>
          <a:lstStyle/>
          <a:p>
            <a:r>
              <a:rPr lang="en-US" sz="3600" dirty="0" smtClean="0"/>
              <a:t>NSF National </a:t>
            </a:r>
            <a:r>
              <a:rPr lang="en-US" sz="3600" dirty="0"/>
              <a:t>Center for Science and Engineering Statistics (NCSES) </a:t>
            </a:r>
            <a:endParaRPr lang="en-US" sz="3600" b="0" dirty="0">
              <a:latin typeface="Gill Sans" charset="0"/>
              <a:ea typeface="Gill Sans" charset="0"/>
              <a:cs typeface="Gill Sans" charset="0"/>
            </a:endParaRPr>
          </a:p>
        </p:txBody>
      </p:sp>
      <p:pic>
        <p:nvPicPr>
          <p:cNvPr id="6" name="Picture 5"/>
          <p:cNvPicPr>
            <a:picLocks noChangeAspect="1"/>
          </p:cNvPicPr>
          <p:nvPr/>
        </p:nvPicPr>
        <p:blipFill>
          <a:blip r:embed="rId2"/>
          <a:stretch>
            <a:fillRect/>
          </a:stretch>
        </p:blipFill>
        <p:spPr>
          <a:xfrm>
            <a:off x="91440" y="111760"/>
            <a:ext cx="1613093" cy="1075395"/>
          </a:xfrm>
          <a:prstGeom prst="rect">
            <a:avLst/>
          </a:prstGeom>
        </p:spPr>
      </p:pic>
    </p:spTree>
    <p:extLst>
      <p:ext uri="{BB962C8B-B14F-4D97-AF65-F5344CB8AC3E}">
        <p14:creationId xmlns:p14="http://schemas.microsoft.com/office/powerpoint/2010/main" val="2556722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754" y="537882"/>
            <a:ext cx="6884894" cy="2850777"/>
          </a:xfrm>
        </p:spPr>
        <p:txBody>
          <a:bodyPr anchor="ctr" anchorCtr="0">
            <a:normAutofit/>
          </a:bodyPr>
          <a:lstStyle/>
          <a:p>
            <a:r>
              <a:rPr lang="en-US" sz="3200" dirty="0" smtClean="0"/>
              <a:t>Measuring </a:t>
            </a:r>
            <a:r>
              <a:rPr lang="en-US" sz="3200" dirty="0"/>
              <a:t>the </a:t>
            </a:r>
            <a:r>
              <a:rPr lang="en-US" sz="3200" dirty="0" smtClean="0"/>
              <a:t>Impact of </a:t>
            </a:r>
            <a:r>
              <a:rPr lang="en-US" sz="3200" dirty="0"/>
              <a:t>Open Source Software </a:t>
            </a:r>
            <a:r>
              <a:rPr lang="en-US" sz="3200" dirty="0" smtClean="0"/>
              <a:t>Innovation </a:t>
            </a:r>
            <a:r>
              <a:rPr lang="en-US" sz="3200" dirty="0"/>
              <a:t/>
            </a:r>
            <a:br>
              <a:rPr lang="en-US" sz="3200" dirty="0"/>
            </a:br>
            <a:endParaRPr lang="en-US" sz="3200" b="1" dirty="0">
              <a:solidFill>
                <a:schemeClr val="tx2"/>
              </a:solidFill>
              <a:latin typeface="Raleway" charset="0"/>
              <a:ea typeface="Raleway" charset="0"/>
              <a:cs typeface="Raleway" charset="0"/>
            </a:endParaRPr>
          </a:p>
        </p:txBody>
      </p:sp>
      <p:sp>
        <p:nvSpPr>
          <p:cNvPr id="3" name="Subtitle 2"/>
          <p:cNvSpPr>
            <a:spLocks noGrp="1"/>
          </p:cNvSpPr>
          <p:nvPr>
            <p:ph type="subTitle" idx="1"/>
          </p:nvPr>
        </p:nvSpPr>
        <p:spPr>
          <a:xfrm>
            <a:off x="343544" y="3685140"/>
            <a:ext cx="8900663" cy="1655762"/>
          </a:xfrm>
        </p:spPr>
        <p:txBody>
          <a:bodyPr>
            <a:normAutofit fontScale="92500" lnSpcReduction="10000"/>
          </a:bodyPr>
          <a:lstStyle/>
          <a:p>
            <a:pPr algn="l"/>
            <a:r>
              <a:rPr lang="en-US" b="1" dirty="0" smtClean="0"/>
              <a:t>PI &amp; Co-PI: </a:t>
            </a:r>
            <a:r>
              <a:rPr lang="en-US" dirty="0" smtClean="0"/>
              <a:t>Stephanie Shipp &amp; Gizem Korkmaz</a:t>
            </a:r>
          </a:p>
          <a:p>
            <a:pPr algn="l"/>
            <a:r>
              <a:rPr lang="en-US" b="1" dirty="0" smtClean="0"/>
              <a:t>Team</a:t>
            </a:r>
            <a:r>
              <a:rPr lang="en-US" b="1" dirty="0" smtClean="0"/>
              <a:t>: </a:t>
            </a:r>
            <a:r>
              <a:rPr lang="en-US" dirty="0" smtClean="0"/>
              <a:t>Josh Goldstein</a:t>
            </a:r>
          </a:p>
          <a:p>
            <a:r>
              <a:rPr lang="en-US" b="1" dirty="0" smtClean="0"/>
              <a:t>Sponsor: </a:t>
            </a:r>
            <a:r>
              <a:rPr lang="en-US" dirty="0" smtClean="0"/>
              <a:t>National Science Foundation (NSF) </a:t>
            </a:r>
            <a:r>
              <a:rPr lang="mr-IN" dirty="0" smtClean="0"/>
              <a:t>–</a:t>
            </a:r>
            <a:r>
              <a:rPr lang="en-US" dirty="0" smtClean="0"/>
              <a:t> </a:t>
            </a:r>
          </a:p>
          <a:p>
            <a:r>
              <a:rPr lang="en-US" dirty="0" smtClean="0"/>
              <a:t>National </a:t>
            </a:r>
            <a:r>
              <a:rPr lang="en-US" dirty="0"/>
              <a:t>Center for Science and Engineering Statistics </a:t>
            </a:r>
            <a:r>
              <a:rPr lang="en-US" dirty="0" smtClean="0"/>
              <a:t>(NCSES)</a:t>
            </a:r>
            <a:endParaRPr lang="en-US" b="1" dirty="0" smtClean="0"/>
          </a:p>
        </p:txBody>
      </p:sp>
      <p:pic>
        <p:nvPicPr>
          <p:cNvPr id="4" name="Picture 3"/>
          <p:cNvPicPr>
            <a:picLocks noChangeAspect="1"/>
          </p:cNvPicPr>
          <p:nvPr/>
        </p:nvPicPr>
        <p:blipFill>
          <a:blip r:embed="rId3"/>
          <a:stretch>
            <a:fillRect/>
          </a:stretch>
        </p:blipFill>
        <p:spPr>
          <a:xfrm>
            <a:off x="4793875" y="5340902"/>
            <a:ext cx="1613093" cy="1075395"/>
          </a:xfrm>
          <a:prstGeom prst="rect">
            <a:avLst/>
          </a:prstGeom>
        </p:spPr>
      </p:pic>
    </p:spTree>
    <p:extLst>
      <p:ext uri="{BB962C8B-B14F-4D97-AF65-F5344CB8AC3E}">
        <p14:creationId xmlns:p14="http://schemas.microsoft.com/office/powerpoint/2010/main" val="16919856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Project Overview</a:t>
            </a:r>
            <a:endParaRPr lang="en-US" sz="4000" dirty="0"/>
          </a:p>
        </p:txBody>
      </p:sp>
      <p:sp>
        <p:nvSpPr>
          <p:cNvPr id="3" name="Content Placeholder 2"/>
          <p:cNvSpPr>
            <a:spLocks noGrp="1"/>
          </p:cNvSpPr>
          <p:nvPr>
            <p:ph idx="1"/>
          </p:nvPr>
        </p:nvSpPr>
        <p:spPr/>
        <p:txBody>
          <a:bodyPr/>
          <a:lstStyle/>
          <a:p>
            <a:r>
              <a:rPr lang="en-US" dirty="0"/>
              <a:t>Current NCSES and other economic indicators do not measure the value of goods and services that do not have market transactions, </a:t>
            </a:r>
            <a:endParaRPr lang="en-US" dirty="0" smtClean="0"/>
          </a:p>
          <a:p>
            <a:r>
              <a:rPr lang="en-US" dirty="0" smtClean="0"/>
              <a:t>The goal </a:t>
            </a:r>
            <a:r>
              <a:rPr lang="en-US" dirty="0"/>
              <a:t>is to test the feasibility and to develop methods to measure the </a:t>
            </a:r>
            <a:r>
              <a:rPr lang="en-US" dirty="0" smtClean="0"/>
              <a:t>impact and scope </a:t>
            </a:r>
            <a:r>
              <a:rPr lang="en-US" dirty="0"/>
              <a:t>of open source software </a:t>
            </a:r>
            <a:endParaRPr lang="en-US" dirty="0" smtClean="0"/>
          </a:p>
        </p:txBody>
      </p:sp>
      <p:pic>
        <p:nvPicPr>
          <p:cNvPr id="4" name="Picture 3"/>
          <p:cNvPicPr>
            <a:picLocks noChangeAspect="1"/>
          </p:cNvPicPr>
          <p:nvPr/>
        </p:nvPicPr>
        <p:blipFill>
          <a:blip r:embed="rId3"/>
          <a:stretch>
            <a:fillRect/>
          </a:stretch>
        </p:blipFill>
        <p:spPr>
          <a:xfrm>
            <a:off x="2655517" y="3783758"/>
            <a:ext cx="8647703" cy="2353995"/>
          </a:xfrm>
          <a:prstGeom prst="rect">
            <a:avLst/>
          </a:prstGeom>
        </p:spPr>
      </p:pic>
    </p:spTree>
    <p:extLst>
      <p:ext uri="{BB962C8B-B14F-4D97-AF65-F5344CB8AC3E}">
        <p14:creationId xmlns:p14="http://schemas.microsoft.com/office/powerpoint/2010/main" val="18783362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Research Questions</a:t>
            </a:r>
            <a:endParaRPr lang="en-US" sz="4000" dirty="0"/>
          </a:p>
        </p:txBody>
      </p:sp>
      <p:sp>
        <p:nvSpPr>
          <p:cNvPr id="3" name="Content Placeholder 2"/>
          <p:cNvSpPr>
            <a:spLocks noGrp="1"/>
          </p:cNvSpPr>
          <p:nvPr>
            <p:ph idx="1"/>
          </p:nvPr>
        </p:nvSpPr>
        <p:spPr/>
        <p:txBody>
          <a:bodyPr>
            <a:normAutofit lnSpcReduction="10000"/>
          </a:bodyPr>
          <a:lstStyle/>
          <a:p>
            <a:pPr lvl="0"/>
            <a:r>
              <a:rPr lang="en-US" dirty="0"/>
              <a:t>What sources of data and variables could serve as proxies for measuring attributes and economic value of open source software? </a:t>
            </a:r>
          </a:p>
          <a:p>
            <a:pPr lvl="1"/>
            <a:r>
              <a:rPr lang="en-US" dirty="0"/>
              <a:t>Counts of OSS, by sector, by technology, by cost, by benefits, by geography</a:t>
            </a:r>
          </a:p>
          <a:p>
            <a:pPr lvl="1"/>
            <a:r>
              <a:rPr lang="en-US" dirty="0"/>
              <a:t>Attributes, e.g., # citations, #downloaded, # sectors, etc</a:t>
            </a:r>
            <a:r>
              <a:rPr lang="en-US" dirty="0" smtClean="0"/>
              <a:t>.</a:t>
            </a:r>
            <a:endParaRPr lang="en-US" dirty="0"/>
          </a:p>
          <a:p>
            <a:pPr lvl="0"/>
            <a:r>
              <a:rPr lang="en-US" dirty="0"/>
              <a:t>How accessible are these data sources and variables from a repeatability and reliability perspective?</a:t>
            </a:r>
          </a:p>
          <a:p>
            <a:pPr lvl="0"/>
            <a:r>
              <a:rPr lang="en-US" dirty="0"/>
              <a:t>What indicators or models could be created to measure attributes and eventually economic value? </a:t>
            </a:r>
          </a:p>
          <a:p>
            <a:pPr lvl="0"/>
            <a:r>
              <a:rPr lang="en-US" dirty="0"/>
              <a:t>What are gaps or limitations in the proposed approaches?</a:t>
            </a:r>
          </a:p>
          <a:p>
            <a:endParaRPr lang="en-US" dirty="0"/>
          </a:p>
        </p:txBody>
      </p:sp>
    </p:spTree>
    <p:extLst>
      <p:ext uri="{BB962C8B-B14F-4D97-AF65-F5344CB8AC3E}">
        <p14:creationId xmlns:p14="http://schemas.microsoft.com/office/powerpoint/2010/main" val="5598093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Project </a:t>
            </a:r>
            <a:r>
              <a:rPr lang="en-US" sz="4000" dirty="0" smtClean="0"/>
              <a:t>Goals &amp; Deliverables</a:t>
            </a:r>
            <a:endParaRPr lang="en-US" sz="4000" dirty="0"/>
          </a:p>
        </p:txBody>
      </p:sp>
      <p:pic>
        <p:nvPicPr>
          <p:cNvPr id="4" name="Picture 3"/>
          <p:cNvPicPr>
            <a:picLocks noChangeAspect="1"/>
          </p:cNvPicPr>
          <p:nvPr/>
        </p:nvPicPr>
        <p:blipFill>
          <a:blip r:embed="rId2"/>
          <a:stretch>
            <a:fillRect/>
          </a:stretch>
        </p:blipFill>
        <p:spPr>
          <a:xfrm>
            <a:off x="6104965" y="1292628"/>
            <a:ext cx="5568230" cy="4281454"/>
          </a:xfrm>
          <a:prstGeom prst="rect">
            <a:avLst/>
          </a:prstGeom>
        </p:spPr>
      </p:pic>
      <p:sp>
        <p:nvSpPr>
          <p:cNvPr id="5" name="TextBox 4"/>
          <p:cNvSpPr txBox="1"/>
          <p:nvPr/>
        </p:nvSpPr>
        <p:spPr>
          <a:xfrm>
            <a:off x="443754" y="1282549"/>
            <a:ext cx="5758920" cy="4401205"/>
          </a:xfrm>
          <a:prstGeom prst="rect">
            <a:avLst/>
          </a:prstGeom>
          <a:noFill/>
        </p:spPr>
        <p:txBody>
          <a:bodyPr wrap="square" rtlCol="0">
            <a:spAutoFit/>
          </a:bodyPr>
          <a:lstStyle/>
          <a:p>
            <a:pPr marL="457200" indent="-457200">
              <a:buFont typeface="Arial" charset="0"/>
              <a:buChar char="•"/>
            </a:pPr>
            <a:r>
              <a:rPr lang="en-US" sz="2800" dirty="0">
                <a:solidFill>
                  <a:schemeClr val="tx2"/>
                </a:solidFill>
                <a:latin typeface="Trebuchet MS" charset="0"/>
                <a:ea typeface="Trebuchet MS" charset="0"/>
                <a:cs typeface="Trebuchet MS" charset="0"/>
              </a:rPr>
              <a:t>Building on research conducted during Summer 2016, Fall 2016, and Spring </a:t>
            </a:r>
            <a:r>
              <a:rPr lang="en-US" sz="2800" dirty="0" smtClean="0">
                <a:solidFill>
                  <a:schemeClr val="tx2"/>
                </a:solidFill>
                <a:latin typeface="Trebuchet MS" charset="0"/>
                <a:ea typeface="Trebuchet MS" charset="0"/>
                <a:cs typeface="Trebuchet MS" charset="0"/>
              </a:rPr>
              <a:t>2017</a:t>
            </a:r>
          </a:p>
          <a:p>
            <a:pPr marL="457200" indent="-457200">
              <a:buFont typeface="Arial" charset="0"/>
              <a:buChar char="•"/>
            </a:pPr>
            <a:r>
              <a:rPr lang="en-US" sz="2800" dirty="0" smtClean="0">
                <a:solidFill>
                  <a:schemeClr val="tx2"/>
                </a:solidFill>
                <a:latin typeface="Trebuchet MS" charset="0"/>
                <a:ea typeface="Trebuchet MS" charset="0"/>
                <a:cs typeface="Trebuchet MS" charset="0"/>
              </a:rPr>
              <a:t>Understanding existing cost/value models for private  software </a:t>
            </a:r>
          </a:p>
          <a:p>
            <a:pPr marL="457200" indent="-457200">
              <a:buFont typeface="Arial" charset="0"/>
              <a:buChar char="•"/>
            </a:pPr>
            <a:r>
              <a:rPr lang="en-US" sz="2800" dirty="0" smtClean="0">
                <a:solidFill>
                  <a:schemeClr val="tx2"/>
                </a:solidFill>
                <a:latin typeface="Trebuchet MS" charset="0"/>
                <a:ea typeface="Trebuchet MS" charset="0"/>
                <a:cs typeface="Trebuchet MS" charset="0"/>
              </a:rPr>
              <a:t>Adapting to open source software</a:t>
            </a:r>
          </a:p>
          <a:p>
            <a:pPr marL="457200" indent="-457200">
              <a:buFont typeface="Arial" charset="0"/>
              <a:buChar char="•"/>
            </a:pPr>
            <a:r>
              <a:rPr lang="en-US" sz="2800" dirty="0" smtClean="0">
                <a:solidFill>
                  <a:schemeClr val="tx2"/>
                </a:solidFill>
                <a:latin typeface="Trebuchet MS" charset="0"/>
                <a:ea typeface="Trebuchet MS" charset="0"/>
                <a:cs typeface="Trebuchet MS" charset="0"/>
              </a:rPr>
              <a:t>Data collection (</a:t>
            </a:r>
            <a:r>
              <a:rPr lang="en-US" sz="2800" dirty="0" err="1" smtClean="0">
                <a:solidFill>
                  <a:schemeClr val="tx2"/>
                </a:solidFill>
                <a:latin typeface="Trebuchet MS" charset="0"/>
                <a:ea typeface="Trebuchet MS" charset="0"/>
                <a:cs typeface="Trebuchet MS" charset="0"/>
              </a:rPr>
              <a:t>webscraping</a:t>
            </a:r>
            <a:r>
              <a:rPr lang="en-US" sz="2800" smtClean="0">
                <a:solidFill>
                  <a:schemeClr val="tx2"/>
                </a:solidFill>
                <a:latin typeface="Trebuchet MS" charset="0"/>
                <a:ea typeface="Trebuchet MS" charset="0"/>
                <a:cs typeface="Trebuchet MS" charset="0"/>
              </a:rPr>
              <a:t>) </a:t>
            </a:r>
            <a:endParaRPr lang="en-US" sz="2800" dirty="0" smtClean="0">
              <a:solidFill>
                <a:schemeClr val="tx2"/>
              </a:solidFill>
              <a:latin typeface="Trebuchet MS" charset="0"/>
              <a:ea typeface="Trebuchet MS" charset="0"/>
              <a:cs typeface="Trebuchet MS" charset="0"/>
            </a:endParaRPr>
          </a:p>
          <a:p>
            <a:pPr marL="457200" indent="-457200">
              <a:buFont typeface="Arial" charset="0"/>
              <a:buChar char="•"/>
            </a:pPr>
            <a:r>
              <a:rPr lang="en-US" sz="2800" dirty="0" smtClean="0">
                <a:solidFill>
                  <a:schemeClr val="tx2"/>
                </a:solidFill>
                <a:latin typeface="Trebuchet MS" charset="0"/>
                <a:ea typeface="Trebuchet MS" charset="0"/>
                <a:cs typeface="Trebuchet MS" charset="0"/>
              </a:rPr>
              <a:t>Modeling and network analysis</a:t>
            </a:r>
            <a:endParaRPr lang="en-US" sz="2800" dirty="0">
              <a:solidFill>
                <a:schemeClr val="tx2"/>
              </a:solidFill>
              <a:latin typeface="Trebuchet MS" charset="0"/>
              <a:ea typeface="Trebuchet MS" charset="0"/>
              <a:cs typeface="Trebuchet MS" charset="0"/>
            </a:endParaRPr>
          </a:p>
        </p:txBody>
      </p:sp>
    </p:spTree>
    <p:extLst>
      <p:ext uri="{BB962C8B-B14F-4D97-AF65-F5344CB8AC3E}">
        <p14:creationId xmlns:p14="http://schemas.microsoft.com/office/powerpoint/2010/main" val="17269746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754" y="537882"/>
            <a:ext cx="6884894" cy="2850777"/>
          </a:xfrm>
        </p:spPr>
        <p:txBody>
          <a:bodyPr anchor="ctr" anchorCtr="0">
            <a:normAutofit/>
          </a:bodyPr>
          <a:lstStyle/>
          <a:p>
            <a:r>
              <a:rPr lang="en-US" sz="3200" dirty="0" smtClean="0"/>
              <a:t>Measuring </a:t>
            </a:r>
            <a:r>
              <a:rPr lang="en-US" sz="3200" dirty="0"/>
              <a:t>Business Innovation Using Non-Traditional Data Sources</a:t>
            </a:r>
            <a:br>
              <a:rPr lang="en-US" sz="3200" dirty="0"/>
            </a:br>
            <a:endParaRPr lang="en-US" sz="3200" b="1" dirty="0">
              <a:solidFill>
                <a:schemeClr val="tx2"/>
              </a:solidFill>
              <a:latin typeface="Raleway" charset="0"/>
              <a:ea typeface="Raleway" charset="0"/>
              <a:cs typeface="Raleway" charset="0"/>
            </a:endParaRPr>
          </a:p>
        </p:txBody>
      </p:sp>
      <p:sp>
        <p:nvSpPr>
          <p:cNvPr id="3" name="Subtitle 2"/>
          <p:cNvSpPr>
            <a:spLocks noGrp="1"/>
          </p:cNvSpPr>
          <p:nvPr>
            <p:ph type="subTitle" idx="1"/>
          </p:nvPr>
        </p:nvSpPr>
        <p:spPr>
          <a:xfrm>
            <a:off x="343544" y="3685140"/>
            <a:ext cx="8900663" cy="1655762"/>
          </a:xfrm>
        </p:spPr>
        <p:txBody>
          <a:bodyPr>
            <a:normAutofit fontScale="92500" lnSpcReduction="10000"/>
          </a:bodyPr>
          <a:lstStyle/>
          <a:p>
            <a:r>
              <a:rPr lang="en-US" b="1" dirty="0" smtClean="0"/>
              <a:t>PI &amp; Co-PI: </a:t>
            </a:r>
            <a:r>
              <a:rPr lang="en-US" dirty="0" smtClean="0"/>
              <a:t>Gizem </a:t>
            </a:r>
            <a:r>
              <a:rPr lang="en-US" dirty="0"/>
              <a:t>Korkmaz &amp; Stephanie Shipp</a:t>
            </a:r>
            <a:endParaRPr lang="en-US" dirty="0" smtClean="0"/>
          </a:p>
          <a:p>
            <a:pPr algn="l"/>
            <a:r>
              <a:rPr lang="en-US" b="1" dirty="0" smtClean="0"/>
              <a:t>Team:</a:t>
            </a:r>
            <a:r>
              <a:rPr lang="en-US" dirty="0"/>
              <a:t> </a:t>
            </a:r>
            <a:r>
              <a:rPr lang="en-US" dirty="0" err="1" smtClean="0"/>
              <a:t>Bianica</a:t>
            </a:r>
            <a:r>
              <a:rPr lang="en-US" dirty="0" smtClean="0"/>
              <a:t> </a:t>
            </a:r>
            <a:r>
              <a:rPr lang="en-US" dirty="0" err="1" smtClean="0"/>
              <a:t>Pires</a:t>
            </a:r>
            <a:endParaRPr lang="en-US" dirty="0" smtClean="0"/>
          </a:p>
          <a:p>
            <a:r>
              <a:rPr lang="en-US" b="1" dirty="0" smtClean="0"/>
              <a:t>Sponsor:</a:t>
            </a:r>
            <a:r>
              <a:rPr lang="en-US" dirty="0" smtClean="0"/>
              <a:t> National Science Foundation (NSF) </a:t>
            </a:r>
            <a:r>
              <a:rPr lang="mr-IN" dirty="0" smtClean="0"/>
              <a:t>–</a:t>
            </a:r>
            <a:r>
              <a:rPr lang="en-US" dirty="0" smtClean="0"/>
              <a:t> </a:t>
            </a:r>
          </a:p>
          <a:p>
            <a:r>
              <a:rPr lang="en-US" dirty="0" smtClean="0"/>
              <a:t>National </a:t>
            </a:r>
            <a:r>
              <a:rPr lang="en-US" dirty="0"/>
              <a:t>Center for Science and Engineering Statistics </a:t>
            </a:r>
            <a:r>
              <a:rPr lang="en-US" dirty="0" smtClean="0"/>
              <a:t>(NCSES)</a:t>
            </a:r>
            <a:endParaRPr lang="en-US" b="1" dirty="0" smtClean="0"/>
          </a:p>
        </p:txBody>
      </p:sp>
      <p:pic>
        <p:nvPicPr>
          <p:cNvPr id="4" name="Picture 3"/>
          <p:cNvPicPr>
            <a:picLocks noChangeAspect="1"/>
          </p:cNvPicPr>
          <p:nvPr/>
        </p:nvPicPr>
        <p:blipFill>
          <a:blip r:embed="rId3"/>
          <a:stretch>
            <a:fillRect/>
          </a:stretch>
        </p:blipFill>
        <p:spPr>
          <a:xfrm>
            <a:off x="4793875" y="5340902"/>
            <a:ext cx="1613093" cy="1075395"/>
          </a:xfrm>
          <a:prstGeom prst="rect">
            <a:avLst/>
          </a:prstGeom>
        </p:spPr>
      </p:pic>
    </p:spTree>
    <p:extLst>
      <p:ext uri="{BB962C8B-B14F-4D97-AF65-F5344CB8AC3E}">
        <p14:creationId xmlns:p14="http://schemas.microsoft.com/office/powerpoint/2010/main" val="18671804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754" y="537882"/>
            <a:ext cx="6884894" cy="2850777"/>
          </a:xfrm>
        </p:spPr>
        <p:txBody>
          <a:bodyPr anchor="ctr" anchorCtr="0">
            <a:normAutofit/>
          </a:bodyPr>
          <a:lstStyle/>
          <a:p>
            <a:r>
              <a:rPr lang="en-US" sz="3200" dirty="0" smtClean="0"/>
              <a:t>Group Project: Community Profiles and Composite Indicators</a:t>
            </a:r>
            <a:endParaRPr lang="en-US" sz="3200" b="1" dirty="0">
              <a:solidFill>
                <a:schemeClr val="tx2"/>
              </a:solidFill>
              <a:latin typeface="Raleway" charset="0"/>
              <a:ea typeface="Raleway" charset="0"/>
              <a:cs typeface="Raleway" charset="0"/>
            </a:endParaRPr>
          </a:p>
        </p:txBody>
      </p:sp>
      <p:sp>
        <p:nvSpPr>
          <p:cNvPr id="3" name="Subtitle 2"/>
          <p:cNvSpPr>
            <a:spLocks noGrp="1"/>
          </p:cNvSpPr>
          <p:nvPr>
            <p:ph type="subTitle" idx="1"/>
          </p:nvPr>
        </p:nvSpPr>
        <p:spPr>
          <a:xfrm>
            <a:off x="443754" y="3813354"/>
            <a:ext cx="8690086" cy="1378406"/>
          </a:xfrm>
        </p:spPr>
        <p:txBody>
          <a:bodyPr>
            <a:normAutofit fontScale="92500"/>
          </a:bodyPr>
          <a:lstStyle/>
          <a:p>
            <a:pPr algn="l"/>
            <a:r>
              <a:rPr lang="en-US" b="1" dirty="0" smtClean="0"/>
              <a:t>PI &amp; Co-PIs: </a:t>
            </a:r>
            <a:r>
              <a:rPr lang="en-US" dirty="0" smtClean="0"/>
              <a:t>Vicki </a:t>
            </a:r>
            <a:r>
              <a:rPr lang="en-US" dirty="0" smtClean="0"/>
              <a:t>Lancaster &amp; Aaron Schroeder &amp; Dave Higdon</a:t>
            </a:r>
            <a:endParaRPr lang="en-US" dirty="0" smtClean="0"/>
          </a:p>
          <a:p>
            <a:pPr algn="l"/>
            <a:r>
              <a:rPr lang="en-US" b="1" dirty="0" smtClean="0"/>
              <a:t>Team</a:t>
            </a:r>
            <a:r>
              <a:rPr lang="en-US" b="1" dirty="0" smtClean="0"/>
              <a:t>: </a:t>
            </a:r>
            <a:r>
              <a:rPr lang="en-US" dirty="0" smtClean="0"/>
              <a:t>Everyone!</a:t>
            </a:r>
          </a:p>
          <a:p>
            <a:r>
              <a:rPr lang="en-US" b="1" dirty="0"/>
              <a:t>Sponsor: </a:t>
            </a:r>
            <a:r>
              <a:rPr lang="en-US" dirty="0"/>
              <a:t>Virginia Cooperative </a:t>
            </a:r>
            <a:r>
              <a:rPr lang="en-US" dirty="0" smtClean="0"/>
              <a:t>Extension Service</a:t>
            </a:r>
            <a:endParaRPr lang="en-US" dirty="0"/>
          </a:p>
          <a:p>
            <a:pPr algn="l"/>
            <a:endParaRPr lang="en-US" dirty="0" smtClean="0"/>
          </a:p>
        </p:txBody>
      </p:sp>
      <p:pic>
        <p:nvPicPr>
          <p:cNvPr id="6" name="Picture 5"/>
          <p:cNvPicPr>
            <a:picLocks noChangeAspect="1"/>
          </p:cNvPicPr>
          <p:nvPr/>
        </p:nvPicPr>
        <p:blipFill>
          <a:blip r:embed="rId3"/>
          <a:stretch>
            <a:fillRect/>
          </a:stretch>
        </p:blipFill>
        <p:spPr>
          <a:xfrm>
            <a:off x="4788797" y="5130800"/>
            <a:ext cx="1209040" cy="1209040"/>
          </a:xfrm>
          <a:prstGeom prst="rect">
            <a:avLst/>
          </a:prstGeom>
        </p:spPr>
      </p:pic>
    </p:spTree>
    <p:extLst>
      <p:ext uri="{BB962C8B-B14F-4D97-AF65-F5344CB8AC3E}">
        <p14:creationId xmlns:p14="http://schemas.microsoft.com/office/powerpoint/2010/main" val="11696553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Project Overview</a:t>
            </a:r>
            <a:endParaRPr lang="en-US" sz="4000" dirty="0"/>
          </a:p>
        </p:txBody>
      </p:sp>
      <p:sp>
        <p:nvSpPr>
          <p:cNvPr id="3" name="Content Placeholder 2"/>
          <p:cNvSpPr>
            <a:spLocks noGrp="1"/>
          </p:cNvSpPr>
          <p:nvPr>
            <p:ph idx="1"/>
          </p:nvPr>
        </p:nvSpPr>
        <p:spPr>
          <a:xfrm>
            <a:off x="756920" y="1342315"/>
            <a:ext cx="10515600" cy="4598894"/>
          </a:xfrm>
        </p:spPr>
        <p:txBody>
          <a:bodyPr>
            <a:normAutofit/>
          </a:bodyPr>
          <a:lstStyle/>
          <a:p>
            <a:r>
              <a:rPr lang="en-US" dirty="0" smtClean="0"/>
              <a:t>Current practice to measure business innovation is to survey a sample of companies.</a:t>
            </a:r>
          </a:p>
          <a:p>
            <a:endParaRPr lang="en-US" dirty="0" smtClean="0"/>
          </a:p>
          <a:p>
            <a:r>
              <a:rPr lang="en-US" dirty="0" smtClean="0"/>
              <a:t>This project aims to test the feasibility of developing </a:t>
            </a:r>
            <a:r>
              <a:rPr lang="en-US" dirty="0"/>
              <a:t>innovation metrics using non-traditional data sources including product announcements, press releases, and other information obtained through web scraping or queries of selected companies. </a:t>
            </a:r>
            <a:endParaRPr lang="en-US" dirty="0" smtClean="0"/>
          </a:p>
          <a:p>
            <a:endParaRPr lang="en-US" dirty="0" smtClean="0"/>
          </a:p>
        </p:txBody>
      </p:sp>
    </p:spTree>
    <p:extLst>
      <p:ext uri="{BB962C8B-B14F-4D97-AF65-F5344CB8AC3E}">
        <p14:creationId xmlns:p14="http://schemas.microsoft.com/office/powerpoint/2010/main" val="15588828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Research Questions</a:t>
            </a:r>
            <a:endParaRPr lang="en-US" sz="4000" dirty="0"/>
          </a:p>
        </p:txBody>
      </p:sp>
      <p:sp>
        <p:nvSpPr>
          <p:cNvPr id="3" name="Content Placeholder 2"/>
          <p:cNvSpPr>
            <a:spLocks noGrp="1"/>
          </p:cNvSpPr>
          <p:nvPr>
            <p:ph idx="1"/>
          </p:nvPr>
        </p:nvSpPr>
        <p:spPr>
          <a:xfrm>
            <a:off x="812800" y="1210234"/>
            <a:ext cx="10541000" cy="4713045"/>
          </a:xfrm>
        </p:spPr>
        <p:txBody>
          <a:bodyPr>
            <a:normAutofit fontScale="92500" lnSpcReduction="10000"/>
          </a:bodyPr>
          <a:lstStyle/>
          <a:p>
            <a:pPr lvl="0"/>
            <a:r>
              <a:rPr lang="en-US" sz="3000" dirty="0"/>
              <a:t>How </a:t>
            </a:r>
            <a:r>
              <a:rPr lang="en-US" sz="3000" dirty="0"/>
              <a:t>do companies measure innovative activities, investments, outputs, and outcomes? </a:t>
            </a:r>
            <a:endParaRPr lang="en-US" sz="3000" dirty="0" smtClean="0"/>
          </a:p>
          <a:p>
            <a:pPr lvl="0"/>
            <a:r>
              <a:rPr lang="en-US" sz="3000" dirty="0" smtClean="0"/>
              <a:t>How </a:t>
            </a:r>
            <a:r>
              <a:rPr lang="en-US" sz="3000" dirty="0"/>
              <a:t>can opportunity and administrative data be leveraged? What information could be obtained using non-traditional data sources? </a:t>
            </a:r>
            <a:r>
              <a:rPr lang="en-US" dirty="0"/>
              <a:t>What methods and models are needed to adapt </a:t>
            </a:r>
            <a:endParaRPr lang="en-US" dirty="0" smtClean="0"/>
          </a:p>
          <a:p>
            <a:pPr lvl="0"/>
            <a:r>
              <a:rPr lang="en-US" sz="3000" dirty="0" smtClean="0"/>
              <a:t>What </a:t>
            </a:r>
            <a:r>
              <a:rPr lang="en-US" sz="3000" dirty="0"/>
              <a:t>type(s) of innovation (i.e., product, process, marketing, and organizational) could be captured using opportunity and administrative data sources? </a:t>
            </a:r>
            <a:endParaRPr lang="en-US" sz="3000" dirty="0" smtClean="0"/>
          </a:p>
          <a:p>
            <a:pPr lvl="0"/>
            <a:r>
              <a:rPr lang="en-US" sz="3200" dirty="0"/>
              <a:t>Can follow-up interviews with a sample of identified companies be used to confirm and/or contradict the methods and measures?</a:t>
            </a:r>
          </a:p>
          <a:p>
            <a:endParaRPr lang="en-US" dirty="0"/>
          </a:p>
        </p:txBody>
      </p:sp>
    </p:spTree>
    <p:extLst>
      <p:ext uri="{BB962C8B-B14F-4D97-AF65-F5344CB8AC3E}">
        <p14:creationId xmlns:p14="http://schemas.microsoft.com/office/powerpoint/2010/main" val="14938648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smtClean="0"/>
              <a:t>Project </a:t>
            </a:r>
            <a:r>
              <a:rPr lang="en-US" sz="4000" smtClean="0"/>
              <a:t>Goals &amp; Deliverables</a:t>
            </a:r>
            <a:endParaRPr lang="en-US" sz="4000" dirty="0"/>
          </a:p>
        </p:txBody>
      </p:sp>
      <p:sp>
        <p:nvSpPr>
          <p:cNvPr id="5" name="TextBox 4"/>
          <p:cNvSpPr txBox="1"/>
          <p:nvPr/>
        </p:nvSpPr>
        <p:spPr>
          <a:xfrm>
            <a:off x="500082" y="930537"/>
            <a:ext cx="11209766" cy="5693866"/>
          </a:xfrm>
          <a:prstGeom prst="rect">
            <a:avLst/>
          </a:prstGeom>
          <a:noFill/>
        </p:spPr>
        <p:txBody>
          <a:bodyPr wrap="square" rtlCol="0">
            <a:spAutoFit/>
          </a:bodyPr>
          <a:lstStyle/>
          <a:p>
            <a:pPr marL="457200" lvl="0" indent="-457200">
              <a:buFont typeface="Arial" charset="0"/>
              <a:buChar char="•"/>
            </a:pPr>
            <a:r>
              <a:rPr lang="en-US" sz="2800" dirty="0" smtClean="0">
                <a:solidFill>
                  <a:schemeClr val="tx2"/>
                </a:solidFill>
                <a:latin typeface="Trebuchet MS" charset="0"/>
                <a:ea typeface="Trebuchet MS" charset="0"/>
                <a:cs typeface="Trebuchet MS" charset="0"/>
              </a:rPr>
              <a:t>Review of academic and gray literature: </a:t>
            </a:r>
            <a:r>
              <a:rPr lang="en-US" sz="2800" dirty="0">
                <a:solidFill>
                  <a:schemeClr val="tx2"/>
                </a:solidFill>
                <a:latin typeface="Trebuchet MS" charset="0"/>
                <a:ea typeface="Trebuchet MS" charset="0"/>
                <a:cs typeface="Trebuchet MS" charset="0"/>
              </a:rPr>
              <a:t>How do companies measure innovation? </a:t>
            </a:r>
          </a:p>
          <a:p>
            <a:pPr marL="457200" indent="-457200">
              <a:buFont typeface="Arial" charset="0"/>
              <a:buChar char="•"/>
            </a:pPr>
            <a:r>
              <a:rPr lang="en-US" sz="2800" b="1" dirty="0" smtClean="0">
                <a:solidFill>
                  <a:srgbClr val="C00000"/>
                </a:solidFill>
                <a:latin typeface="Trebuchet MS" charset="0"/>
                <a:ea typeface="Trebuchet MS" charset="0"/>
                <a:cs typeface="Trebuchet MS" charset="0"/>
              </a:rPr>
              <a:t>Data discovery </a:t>
            </a:r>
            <a:r>
              <a:rPr lang="en-US" sz="2800" dirty="0" smtClean="0">
                <a:solidFill>
                  <a:schemeClr val="tx2"/>
                </a:solidFill>
                <a:latin typeface="Trebuchet MS" charset="0"/>
                <a:ea typeface="Trebuchet MS" charset="0"/>
                <a:cs typeface="Trebuchet MS" charset="0"/>
              </a:rPr>
              <a:t>to identify </a:t>
            </a:r>
            <a:r>
              <a:rPr lang="en-US" sz="2800" dirty="0">
                <a:solidFill>
                  <a:schemeClr val="tx2"/>
                </a:solidFill>
                <a:latin typeface="Trebuchet MS" charset="0"/>
                <a:ea typeface="Trebuchet MS" charset="0"/>
                <a:cs typeface="Trebuchet MS" charset="0"/>
              </a:rPr>
              <a:t>potential data sources to develop measures of </a:t>
            </a:r>
            <a:r>
              <a:rPr lang="en-US" sz="2800" dirty="0" smtClean="0">
                <a:solidFill>
                  <a:schemeClr val="tx2"/>
                </a:solidFill>
                <a:latin typeface="Trebuchet MS" charset="0"/>
                <a:ea typeface="Trebuchet MS" charset="0"/>
                <a:cs typeface="Trebuchet MS" charset="0"/>
              </a:rPr>
              <a:t>innovation</a:t>
            </a:r>
            <a:endParaRPr lang="en-US" sz="2800" dirty="0">
              <a:solidFill>
                <a:schemeClr val="tx2"/>
              </a:solidFill>
              <a:latin typeface="Trebuchet MS" charset="0"/>
              <a:ea typeface="Trebuchet MS" charset="0"/>
              <a:cs typeface="Trebuchet MS" charset="0"/>
            </a:endParaRPr>
          </a:p>
          <a:p>
            <a:pPr marL="457200" lvl="0" indent="-457200">
              <a:buFont typeface="Arial" charset="0"/>
              <a:buChar char="•"/>
            </a:pPr>
            <a:r>
              <a:rPr lang="en-US" sz="2800" b="1" dirty="0" smtClean="0">
                <a:solidFill>
                  <a:srgbClr val="C00000"/>
                </a:solidFill>
                <a:latin typeface="Trebuchet MS" charset="0"/>
                <a:ea typeface="Trebuchet MS" charset="0"/>
                <a:cs typeface="Trebuchet MS" charset="0"/>
              </a:rPr>
              <a:t>Data screening </a:t>
            </a:r>
            <a:r>
              <a:rPr lang="en-US" sz="2800" b="1" dirty="0">
                <a:solidFill>
                  <a:srgbClr val="C00000"/>
                </a:solidFill>
                <a:latin typeface="Trebuchet MS" charset="0"/>
                <a:ea typeface="Trebuchet MS" charset="0"/>
                <a:cs typeface="Trebuchet MS" charset="0"/>
              </a:rPr>
              <a:t>and inventory </a:t>
            </a:r>
            <a:r>
              <a:rPr lang="en-US" sz="2800" dirty="0">
                <a:solidFill>
                  <a:schemeClr val="tx2"/>
                </a:solidFill>
                <a:latin typeface="Trebuchet MS" charset="0"/>
                <a:ea typeface="Trebuchet MS" charset="0"/>
                <a:cs typeface="Trebuchet MS" charset="0"/>
              </a:rPr>
              <a:t>for the selected businesses for discovered data sources; acquire selected data sources through scraping websites, accessing administrative data, etc. </a:t>
            </a:r>
            <a:endParaRPr lang="en-US" sz="2800" dirty="0" smtClean="0">
              <a:solidFill>
                <a:schemeClr val="tx2"/>
              </a:solidFill>
              <a:latin typeface="Trebuchet MS" charset="0"/>
              <a:ea typeface="Trebuchet MS" charset="0"/>
              <a:cs typeface="Trebuchet MS" charset="0"/>
            </a:endParaRPr>
          </a:p>
          <a:p>
            <a:pPr marL="457200" lvl="0" indent="-457200">
              <a:buFont typeface="Arial" charset="0"/>
              <a:buChar char="•"/>
            </a:pPr>
            <a:r>
              <a:rPr lang="en-US" sz="2800" dirty="0" smtClean="0">
                <a:solidFill>
                  <a:srgbClr val="C00000"/>
                </a:solidFill>
                <a:latin typeface="Trebuchet MS" charset="0"/>
                <a:ea typeface="Trebuchet MS" charset="0"/>
                <a:cs typeface="Trebuchet MS" charset="0"/>
              </a:rPr>
              <a:t>Data quality </a:t>
            </a:r>
            <a:r>
              <a:rPr lang="en-US" sz="2800" dirty="0">
                <a:solidFill>
                  <a:schemeClr val="tx2"/>
                </a:solidFill>
                <a:latin typeface="Trebuchet MS" charset="0"/>
                <a:ea typeface="Trebuchet MS" charset="0"/>
                <a:cs typeface="Trebuchet MS" charset="0"/>
              </a:rPr>
              <a:t>process – profiling, cleaning, and </a:t>
            </a:r>
            <a:r>
              <a:rPr lang="en-US" sz="2800" dirty="0">
                <a:solidFill>
                  <a:srgbClr val="C00000"/>
                </a:solidFill>
                <a:latin typeface="Trebuchet MS" charset="0"/>
                <a:ea typeface="Trebuchet MS" charset="0"/>
                <a:cs typeface="Trebuchet MS" charset="0"/>
              </a:rPr>
              <a:t>exploratory</a:t>
            </a:r>
            <a:r>
              <a:rPr lang="en-US" sz="2800" dirty="0">
                <a:solidFill>
                  <a:schemeClr val="tx2"/>
                </a:solidFill>
                <a:latin typeface="Trebuchet MS" charset="0"/>
                <a:ea typeface="Trebuchet MS" charset="0"/>
                <a:cs typeface="Trebuchet MS" charset="0"/>
              </a:rPr>
              <a:t> analysis of data sources that emerge from the screening and inventory </a:t>
            </a:r>
            <a:r>
              <a:rPr lang="en-US" sz="2800" dirty="0" smtClean="0">
                <a:solidFill>
                  <a:schemeClr val="tx2"/>
                </a:solidFill>
                <a:latin typeface="Trebuchet MS" charset="0"/>
                <a:ea typeface="Trebuchet MS" charset="0"/>
                <a:cs typeface="Trebuchet MS" charset="0"/>
              </a:rPr>
              <a:t>process</a:t>
            </a:r>
          </a:p>
          <a:p>
            <a:pPr marL="457200" lvl="0" indent="-457200">
              <a:buFont typeface="Arial" charset="0"/>
              <a:buChar char="•"/>
            </a:pPr>
            <a:r>
              <a:rPr lang="en-US" sz="2800" dirty="0" smtClean="0">
                <a:solidFill>
                  <a:srgbClr val="C00000"/>
                </a:solidFill>
                <a:latin typeface="Trebuchet MS" charset="0"/>
                <a:ea typeface="Trebuchet MS" charset="0"/>
                <a:cs typeface="Trebuchet MS" charset="0"/>
              </a:rPr>
              <a:t>Statistical </a:t>
            </a:r>
            <a:r>
              <a:rPr lang="en-US" sz="2800" dirty="0">
                <a:solidFill>
                  <a:srgbClr val="C00000"/>
                </a:solidFill>
                <a:latin typeface="Trebuchet MS" charset="0"/>
                <a:ea typeface="Trebuchet MS" charset="0"/>
                <a:cs typeface="Trebuchet MS" charset="0"/>
              </a:rPr>
              <a:t>analyses </a:t>
            </a:r>
            <a:r>
              <a:rPr lang="en-US" sz="2800" dirty="0">
                <a:solidFill>
                  <a:schemeClr val="tx2"/>
                </a:solidFill>
                <a:latin typeface="Trebuchet MS" charset="0"/>
                <a:ea typeface="Trebuchet MS" charset="0"/>
                <a:cs typeface="Trebuchet MS" charset="0"/>
              </a:rPr>
              <a:t>and mappings between types and sources of innovation and data sources</a:t>
            </a:r>
          </a:p>
          <a:p>
            <a:pPr marL="457200" indent="-457200">
              <a:buFont typeface="Arial" charset="0"/>
              <a:buChar char="•"/>
            </a:pPr>
            <a:endParaRPr lang="en-US" sz="2800" dirty="0">
              <a:solidFill>
                <a:schemeClr val="tx2"/>
              </a:solidFill>
              <a:latin typeface="Trebuchet MS" charset="0"/>
              <a:ea typeface="Trebuchet MS" charset="0"/>
              <a:cs typeface="Trebuchet MS" charset="0"/>
            </a:endParaRPr>
          </a:p>
        </p:txBody>
      </p:sp>
    </p:spTree>
    <p:extLst>
      <p:ext uri="{BB962C8B-B14F-4D97-AF65-F5344CB8AC3E}">
        <p14:creationId xmlns:p14="http://schemas.microsoft.com/office/powerpoint/2010/main" val="11546286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754" y="537882"/>
            <a:ext cx="6884894" cy="2850777"/>
          </a:xfrm>
        </p:spPr>
        <p:txBody>
          <a:bodyPr anchor="ctr" anchorCtr="0">
            <a:normAutofit/>
          </a:bodyPr>
          <a:lstStyle/>
          <a:p>
            <a:r>
              <a:rPr lang="en-US" sz="3200" dirty="0" smtClean="0"/>
              <a:t>Identifying </a:t>
            </a:r>
            <a:r>
              <a:rPr lang="en-US" sz="3200" i="1" dirty="0" smtClean="0"/>
              <a:t>All </a:t>
            </a:r>
            <a:r>
              <a:rPr lang="en-US" sz="3200" dirty="0" smtClean="0"/>
              <a:t>(Traditional and Non-traditional) STEM Pathways</a:t>
            </a:r>
            <a:endParaRPr lang="en-US" sz="3200" b="1" dirty="0">
              <a:solidFill>
                <a:schemeClr val="tx2"/>
              </a:solidFill>
              <a:latin typeface="Raleway" charset="0"/>
              <a:ea typeface="Raleway" charset="0"/>
              <a:cs typeface="Raleway" charset="0"/>
            </a:endParaRPr>
          </a:p>
        </p:txBody>
      </p:sp>
      <p:sp>
        <p:nvSpPr>
          <p:cNvPr id="3" name="Subtitle 2"/>
          <p:cNvSpPr>
            <a:spLocks noGrp="1"/>
          </p:cNvSpPr>
          <p:nvPr>
            <p:ph type="subTitle" idx="1"/>
          </p:nvPr>
        </p:nvSpPr>
        <p:spPr>
          <a:xfrm>
            <a:off x="343544" y="3685140"/>
            <a:ext cx="8900663" cy="1655762"/>
          </a:xfrm>
        </p:spPr>
        <p:txBody>
          <a:bodyPr>
            <a:normAutofit fontScale="92500" lnSpcReduction="10000"/>
          </a:bodyPr>
          <a:lstStyle/>
          <a:p>
            <a:r>
              <a:rPr lang="en-US" b="1" dirty="0" smtClean="0"/>
              <a:t>PI &amp; Co-PI: </a:t>
            </a:r>
            <a:r>
              <a:rPr lang="en-US" dirty="0" err="1" smtClean="0"/>
              <a:t>Bianica</a:t>
            </a:r>
            <a:r>
              <a:rPr lang="en-US" dirty="0" smtClean="0"/>
              <a:t> </a:t>
            </a:r>
            <a:r>
              <a:rPr lang="en-US" dirty="0" err="1"/>
              <a:t>Pires</a:t>
            </a:r>
            <a:r>
              <a:rPr lang="en-US" dirty="0"/>
              <a:t> &amp; Stephanie Shipp</a:t>
            </a:r>
            <a:endParaRPr lang="en-US" dirty="0" smtClean="0"/>
          </a:p>
          <a:p>
            <a:pPr algn="l"/>
            <a:r>
              <a:rPr lang="en-US" b="1" dirty="0" smtClean="0"/>
              <a:t>Team: </a:t>
            </a:r>
            <a:r>
              <a:rPr lang="en-US" dirty="0" smtClean="0"/>
              <a:t>Aaron Schroeder &amp; Gizem Korkmaz </a:t>
            </a:r>
            <a:endParaRPr lang="en-US" dirty="0" smtClean="0"/>
          </a:p>
          <a:p>
            <a:r>
              <a:rPr lang="en-US" b="1" dirty="0" smtClean="0"/>
              <a:t>Sponsor: </a:t>
            </a:r>
            <a:r>
              <a:rPr lang="en-US" dirty="0" smtClean="0"/>
              <a:t>National Science Foundation (NSF) </a:t>
            </a:r>
            <a:r>
              <a:rPr lang="mr-IN" dirty="0" smtClean="0"/>
              <a:t>–</a:t>
            </a:r>
            <a:r>
              <a:rPr lang="en-US" dirty="0" smtClean="0"/>
              <a:t> </a:t>
            </a:r>
          </a:p>
          <a:p>
            <a:r>
              <a:rPr lang="en-US" dirty="0" smtClean="0"/>
              <a:t>National </a:t>
            </a:r>
            <a:r>
              <a:rPr lang="en-US" dirty="0"/>
              <a:t>Center for Science and Engineering Statistics </a:t>
            </a:r>
            <a:r>
              <a:rPr lang="en-US" dirty="0" smtClean="0"/>
              <a:t>(NCSES)</a:t>
            </a:r>
            <a:endParaRPr lang="en-US" b="1" dirty="0" smtClean="0"/>
          </a:p>
        </p:txBody>
      </p:sp>
      <p:pic>
        <p:nvPicPr>
          <p:cNvPr id="4" name="Picture 3"/>
          <p:cNvPicPr>
            <a:picLocks noChangeAspect="1"/>
          </p:cNvPicPr>
          <p:nvPr/>
        </p:nvPicPr>
        <p:blipFill>
          <a:blip r:embed="rId3"/>
          <a:stretch>
            <a:fillRect/>
          </a:stretch>
        </p:blipFill>
        <p:spPr>
          <a:xfrm>
            <a:off x="4793875" y="5340902"/>
            <a:ext cx="1613093" cy="1075395"/>
          </a:xfrm>
          <a:prstGeom prst="rect">
            <a:avLst/>
          </a:prstGeom>
        </p:spPr>
      </p:pic>
    </p:spTree>
    <p:extLst>
      <p:ext uri="{BB962C8B-B14F-4D97-AF65-F5344CB8AC3E}">
        <p14:creationId xmlns:p14="http://schemas.microsoft.com/office/powerpoint/2010/main" val="17247573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Project Overview</a:t>
            </a:r>
            <a:endParaRPr lang="en-US" sz="4000" dirty="0"/>
          </a:p>
        </p:txBody>
      </p:sp>
      <p:sp>
        <p:nvSpPr>
          <p:cNvPr id="3" name="Content Placeholder 2"/>
          <p:cNvSpPr>
            <a:spLocks noGrp="1"/>
          </p:cNvSpPr>
          <p:nvPr>
            <p:ph idx="1"/>
          </p:nvPr>
        </p:nvSpPr>
        <p:spPr/>
        <p:txBody>
          <a:bodyPr>
            <a:normAutofit/>
          </a:bodyPr>
          <a:lstStyle/>
          <a:p>
            <a:r>
              <a:rPr lang="en-US" dirty="0"/>
              <a:t>NCSES overseas many surveys, such as the Survey of Earned Doctorates, National Survey of College Graduates, Survey of Graduate Students and </a:t>
            </a:r>
            <a:r>
              <a:rPr lang="en-US" dirty="0" err="1"/>
              <a:t>Postdoctorates</a:t>
            </a:r>
            <a:r>
              <a:rPr lang="en-US" dirty="0"/>
              <a:t> in Science and </a:t>
            </a:r>
            <a:r>
              <a:rPr lang="en-US" dirty="0" smtClean="0"/>
              <a:t>Engineering</a:t>
            </a:r>
            <a:endParaRPr lang="en-US" dirty="0" smtClean="0"/>
          </a:p>
          <a:p>
            <a:r>
              <a:rPr lang="en-US" dirty="0"/>
              <a:t>C</a:t>
            </a:r>
            <a:r>
              <a:rPr lang="en-US" dirty="0" smtClean="0"/>
              <a:t>urrent </a:t>
            </a:r>
            <a:r>
              <a:rPr lang="en-US" dirty="0"/>
              <a:t>NCSES </a:t>
            </a:r>
            <a:r>
              <a:rPr lang="en-US" dirty="0" smtClean="0"/>
              <a:t>reporting </a:t>
            </a:r>
            <a:r>
              <a:rPr lang="en-US" dirty="0"/>
              <a:t>does not fully capture the full set of diverse pathways, steps, and outcomes an individual can take to be trained for and enter the STEM </a:t>
            </a:r>
            <a:r>
              <a:rPr lang="en-US" dirty="0"/>
              <a:t>(Science Technology Engineering Math) workforce</a:t>
            </a:r>
            <a:endParaRPr lang="en-US" dirty="0" smtClean="0"/>
          </a:p>
          <a:p>
            <a:r>
              <a:rPr lang="en-US" dirty="0" smtClean="0"/>
              <a:t>The </a:t>
            </a:r>
            <a:r>
              <a:rPr lang="en-US" dirty="0"/>
              <a:t>goal for this project is to identify pathways and data sources to fill in these </a:t>
            </a:r>
            <a:r>
              <a:rPr lang="en-US" dirty="0" smtClean="0"/>
              <a:t>gaps</a:t>
            </a:r>
            <a:endParaRPr lang="en-US" dirty="0"/>
          </a:p>
        </p:txBody>
      </p:sp>
    </p:spTree>
    <p:extLst>
      <p:ext uri="{BB962C8B-B14F-4D97-AF65-F5344CB8AC3E}">
        <p14:creationId xmlns:p14="http://schemas.microsoft.com/office/powerpoint/2010/main" val="5923058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Research Questions</a:t>
            </a:r>
            <a:endParaRPr lang="en-US" sz="4000" dirty="0"/>
          </a:p>
        </p:txBody>
      </p:sp>
      <p:sp>
        <p:nvSpPr>
          <p:cNvPr id="3" name="Content Placeholder 2"/>
          <p:cNvSpPr>
            <a:spLocks noGrp="1"/>
          </p:cNvSpPr>
          <p:nvPr>
            <p:ph idx="1"/>
          </p:nvPr>
        </p:nvSpPr>
        <p:spPr>
          <a:xfrm>
            <a:off x="609600" y="1341437"/>
            <a:ext cx="10972800" cy="4935476"/>
          </a:xfrm>
        </p:spPr>
        <p:txBody>
          <a:bodyPr>
            <a:normAutofit/>
          </a:bodyPr>
          <a:lstStyle/>
          <a:p>
            <a:r>
              <a:rPr lang="en-US" dirty="0" smtClean="0">
                <a:latin typeface="Gill Sans Light" charset="0"/>
                <a:ea typeface="Gill Sans Light" charset="0"/>
                <a:cs typeface="Gill Sans Light" charset="0"/>
              </a:rPr>
              <a:t>What </a:t>
            </a:r>
            <a:r>
              <a:rPr lang="en-US" dirty="0">
                <a:latin typeface="Gill Sans Light" charset="0"/>
                <a:ea typeface="Gill Sans Light" charset="0"/>
                <a:cs typeface="Gill Sans Light" charset="0"/>
              </a:rPr>
              <a:t>are the education and workforce pathways that lead to a STEM-enabled occupation?, e.g. </a:t>
            </a:r>
            <a:r>
              <a:rPr lang="en-US" dirty="0"/>
              <a:t>degrees (AA/BS-BA/MS-MA/PhD/other), online training, certificates, worker training, vocational / apprenticeship training etc. </a:t>
            </a:r>
          </a:p>
          <a:p>
            <a:r>
              <a:rPr lang="en-US" b="1" dirty="0" smtClean="0">
                <a:latin typeface="Gill Sans SemiBold" charset="0"/>
                <a:ea typeface="Gill Sans SemiBold" charset="0"/>
                <a:cs typeface="Gill Sans SemiBold" charset="0"/>
              </a:rPr>
              <a:t>Other </a:t>
            </a:r>
            <a:r>
              <a:rPr lang="en-US" b="1" dirty="0">
                <a:latin typeface="Gill Sans SemiBold" charset="0"/>
                <a:ea typeface="Gill Sans SemiBold" charset="0"/>
                <a:cs typeface="Gill Sans SemiBold" charset="0"/>
              </a:rPr>
              <a:t>questions of interest </a:t>
            </a:r>
          </a:p>
          <a:p>
            <a:pPr lvl="1"/>
            <a:r>
              <a:rPr lang="en-US" dirty="0">
                <a:latin typeface="Gill Sans Light" charset="0"/>
                <a:ea typeface="Gill Sans Light" charset="0"/>
                <a:cs typeface="Gill Sans Light" charset="0"/>
              </a:rPr>
              <a:t>What are STEM pathways for sub-baccalaureate populations? e.g. high school and community college graduates, vocational / apprenticeship training, other.</a:t>
            </a:r>
          </a:p>
          <a:p>
            <a:pPr lvl="1"/>
            <a:r>
              <a:rPr lang="en-US" dirty="0">
                <a:latin typeface="Gill Sans Light" charset="0"/>
                <a:ea typeface="Gill Sans Light" charset="0"/>
                <a:cs typeface="Gill Sans Light" charset="0"/>
              </a:rPr>
              <a:t>What are STEM pathways for women and minorities? Where along the pathway do they leave</a:t>
            </a:r>
            <a:r>
              <a:rPr lang="en-US" dirty="0" smtClean="0">
                <a:latin typeface="Gill Sans Light" charset="0"/>
                <a:ea typeface="Gill Sans Light" charset="0"/>
                <a:cs typeface="Gill Sans Light" charset="0"/>
              </a:rPr>
              <a:t>?</a:t>
            </a:r>
            <a:endParaRPr lang="en-US" dirty="0">
              <a:latin typeface="Gill Sans Light" charset="0"/>
              <a:ea typeface="Gill Sans Light" charset="0"/>
              <a:cs typeface="Gill Sans Light" charset="0"/>
            </a:endParaRPr>
          </a:p>
        </p:txBody>
      </p:sp>
    </p:spTree>
    <p:extLst>
      <p:ext uri="{BB962C8B-B14F-4D97-AF65-F5344CB8AC3E}">
        <p14:creationId xmlns:p14="http://schemas.microsoft.com/office/powerpoint/2010/main" val="5471509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Example Pathways to STEM Workforce</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810" y="1593675"/>
            <a:ext cx="5498876" cy="4596717"/>
          </a:xfrm>
          <a:solidFill>
            <a:schemeClr val="bg1"/>
          </a:solidFill>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790319"/>
            <a:ext cx="4954103" cy="3998916"/>
          </a:xfrm>
          <a:prstGeom prst="rect">
            <a:avLst/>
          </a:prstGeom>
        </p:spPr>
      </p:pic>
      <p:sp>
        <p:nvSpPr>
          <p:cNvPr id="6" name="TextBox 5"/>
          <p:cNvSpPr txBox="1"/>
          <p:nvPr/>
        </p:nvSpPr>
        <p:spPr>
          <a:xfrm>
            <a:off x="5766526" y="5789235"/>
            <a:ext cx="6635932" cy="379656"/>
          </a:xfrm>
          <a:prstGeom prst="rect">
            <a:avLst/>
          </a:prstGeom>
          <a:noFill/>
        </p:spPr>
        <p:txBody>
          <a:bodyPr wrap="square" rtlCol="0">
            <a:spAutoFit/>
          </a:bodyPr>
          <a:lstStyle/>
          <a:p>
            <a:r>
              <a:rPr lang="en-US" sz="1867" dirty="0">
                <a:latin typeface="Gill Sans Light"/>
                <a:cs typeface="Gill Sans Light"/>
              </a:rPr>
              <a:t>https://</a:t>
            </a:r>
            <a:r>
              <a:rPr lang="en-US" sz="1867" dirty="0" err="1">
                <a:latin typeface="Gill Sans Light"/>
                <a:cs typeface="Gill Sans Light"/>
              </a:rPr>
              <a:t>www.census.gov</a:t>
            </a:r>
            <a:r>
              <a:rPr lang="en-US" sz="1867" dirty="0">
                <a:latin typeface="Gill Sans Light"/>
                <a:cs typeface="Gill Sans Light"/>
              </a:rPr>
              <a:t>/</a:t>
            </a:r>
            <a:r>
              <a:rPr lang="en-US" sz="1867" dirty="0" err="1">
                <a:latin typeface="Gill Sans Light"/>
                <a:cs typeface="Gill Sans Light"/>
              </a:rPr>
              <a:t>dataviz</a:t>
            </a:r>
            <a:r>
              <a:rPr lang="en-US" sz="1867" dirty="0">
                <a:latin typeface="Gill Sans Light"/>
                <a:cs typeface="Gill Sans Light"/>
              </a:rPr>
              <a:t>/visualizations/stem/stem-html/</a:t>
            </a:r>
          </a:p>
        </p:txBody>
      </p:sp>
    </p:spTree>
    <p:extLst>
      <p:ext uri="{BB962C8B-B14F-4D97-AF65-F5344CB8AC3E}">
        <p14:creationId xmlns:p14="http://schemas.microsoft.com/office/powerpoint/2010/main" val="14229926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Project </a:t>
            </a:r>
            <a:r>
              <a:rPr lang="en-US" sz="4000" dirty="0" smtClean="0"/>
              <a:t>Goals </a:t>
            </a:r>
            <a:r>
              <a:rPr lang="en-US" sz="4000" smtClean="0"/>
              <a:t>&amp; Deliverables</a:t>
            </a:r>
            <a:endParaRPr lang="en-US" sz="4000" dirty="0"/>
          </a:p>
        </p:txBody>
      </p:sp>
      <p:sp>
        <p:nvSpPr>
          <p:cNvPr id="3" name="Content Placeholder 2"/>
          <p:cNvSpPr>
            <a:spLocks noGrp="1"/>
          </p:cNvSpPr>
          <p:nvPr>
            <p:ph idx="1"/>
          </p:nvPr>
        </p:nvSpPr>
        <p:spPr/>
        <p:txBody>
          <a:bodyPr>
            <a:normAutofit/>
          </a:bodyPr>
          <a:lstStyle/>
          <a:p>
            <a:r>
              <a:rPr lang="en-US" dirty="0"/>
              <a:t>Conduct literature review on pathways to STEM occupations and how STEM needs are characterized both by the workers and employers </a:t>
            </a:r>
            <a:endParaRPr lang="en-US" dirty="0" smtClean="0"/>
          </a:p>
          <a:p>
            <a:r>
              <a:rPr lang="en-US" dirty="0"/>
              <a:t>Develop pathways diagram(s) from Education to STEM workforce </a:t>
            </a:r>
            <a:r>
              <a:rPr lang="en-US" dirty="0" smtClean="0"/>
              <a:t>for </a:t>
            </a:r>
            <a:r>
              <a:rPr lang="en-US" dirty="0"/>
              <a:t>2-3 examples </a:t>
            </a:r>
            <a:endParaRPr lang="en-US" dirty="0" smtClean="0"/>
          </a:p>
          <a:p>
            <a:r>
              <a:rPr lang="en-US" dirty="0"/>
              <a:t>Conduct data discovery process related to the pathways </a:t>
            </a:r>
            <a:endParaRPr lang="en-US" dirty="0" smtClean="0"/>
          </a:p>
          <a:p>
            <a:r>
              <a:rPr lang="en-US" dirty="0"/>
              <a:t>Conduct data screening and inventory for discovered data </a:t>
            </a:r>
            <a:endParaRPr lang="en-US" dirty="0" smtClean="0"/>
          </a:p>
          <a:p>
            <a:r>
              <a:rPr lang="en-US" dirty="0"/>
              <a:t>Use data in analysis to demonstrate STEM pathways for </a:t>
            </a:r>
            <a:r>
              <a:rPr lang="en-US" dirty="0" smtClean="0"/>
              <a:t>the 2-3 examples</a:t>
            </a:r>
            <a:endParaRPr lang="en-US" dirty="0"/>
          </a:p>
        </p:txBody>
      </p:sp>
    </p:spTree>
    <p:extLst>
      <p:ext uri="{BB962C8B-B14F-4D97-AF65-F5344CB8AC3E}">
        <p14:creationId xmlns:p14="http://schemas.microsoft.com/office/powerpoint/2010/main" val="1860382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3754" y="537882"/>
            <a:ext cx="6884894" cy="2850777"/>
          </a:xfrm>
        </p:spPr>
        <p:txBody>
          <a:bodyPr anchor="ctr" anchorCtr="0">
            <a:normAutofit/>
          </a:bodyPr>
          <a:lstStyle/>
          <a:p>
            <a:r>
              <a:rPr lang="en-US" sz="3200" dirty="0"/>
              <a:t>Creating </a:t>
            </a:r>
            <a:r>
              <a:rPr lang="en-US" sz="3200" dirty="0" smtClean="0"/>
              <a:t>Profiles </a:t>
            </a:r>
            <a:r>
              <a:rPr lang="en-US" sz="3200" dirty="0"/>
              <a:t>of </a:t>
            </a:r>
            <a:r>
              <a:rPr lang="en-US" sz="3200" dirty="0" smtClean="0"/>
              <a:t>Army </a:t>
            </a:r>
            <a:r>
              <a:rPr lang="en-US" sz="3200" dirty="0"/>
              <a:t>Bases</a:t>
            </a:r>
          </a:p>
        </p:txBody>
      </p:sp>
      <p:sp>
        <p:nvSpPr>
          <p:cNvPr id="3" name="Subtitle 2"/>
          <p:cNvSpPr>
            <a:spLocks noGrp="1"/>
          </p:cNvSpPr>
          <p:nvPr>
            <p:ph type="subTitle" idx="1"/>
          </p:nvPr>
        </p:nvSpPr>
        <p:spPr>
          <a:xfrm>
            <a:off x="443754" y="3813354"/>
            <a:ext cx="5865606" cy="1642566"/>
          </a:xfrm>
        </p:spPr>
        <p:txBody>
          <a:bodyPr>
            <a:normAutofit fontScale="92500" lnSpcReduction="10000"/>
          </a:bodyPr>
          <a:lstStyle/>
          <a:p>
            <a:pPr algn="l"/>
            <a:r>
              <a:rPr lang="en-US" b="1" dirty="0" smtClean="0"/>
              <a:t>PI &amp; Co-PI: </a:t>
            </a:r>
            <a:r>
              <a:rPr lang="en-US" dirty="0" smtClean="0"/>
              <a:t>Stephanie </a:t>
            </a:r>
            <a:r>
              <a:rPr lang="en-US" dirty="0" smtClean="0"/>
              <a:t>Shipp &amp; Josh Goldstein</a:t>
            </a:r>
            <a:endParaRPr lang="en-US" dirty="0" smtClean="0"/>
          </a:p>
          <a:p>
            <a:pPr algn="l"/>
            <a:r>
              <a:rPr lang="en-US" b="1" dirty="0" smtClean="0"/>
              <a:t>Team</a:t>
            </a:r>
            <a:r>
              <a:rPr lang="en-US" b="1" dirty="0" smtClean="0"/>
              <a:t>: </a:t>
            </a:r>
            <a:r>
              <a:rPr lang="en-US" dirty="0" smtClean="0"/>
              <a:t>Mark Orr</a:t>
            </a:r>
          </a:p>
          <a:p>
            <a:r>
              <a:rPr lang="en-US" b="1" dirty="0"/>
              <a:t>Sponsor: </a:t>
            </a:r>
            <a:r>
              <a:rPr lang="en-US" dirty="0"/>
              <a:t>Army Research Institute (ARI) for </a:t>
            </a:r>
            <a:endParaRPr lang="en-US" dirty="0" smtClean="0"/>
          </a:p>
          <a:p>
            <a:r>
              <a:rPr lang="en-US" dirty="0" smtClean="0"/>
              <a:t>Behavioral </a:t>
            </a:r>
            <a:r>
              <a:rPr lang="en-US" dirty="0"/>
              <a:t>and Social Science Research</a:t>
            </a:r>
          </a:p>
          <a:p>
            <a:pPr algn="l"/>
            <a:endParaRPr lang="en-US" dirty="0" smtClean="0"/>
          </a:p>
          <a:p>
            <a:pPr algn="l"/>
            <a:endParaRPr lang="en-US" dirty="0" smtClean="0"/>
          </a:p>
        </p:txBody>
      </p:sp>
    </p:spTree>
    <p:extLst>
      <p:ext uri="{BB962C8B-B14F-4D97-AF65-F5344CB8AC3E}">
        <p14:creationId xmlns:p14="http://schemas.microsoft.com/office/powerpoint/2010/main" val="7514368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544" y="0"/>
            <a:ext cx="12166494" cy="6858000"/>
          </a:xfrm>
          <a:prstGeom prst="rect">
            <a:avLst/>
          </a:prstGeom>
        </p:spPr>
      </p:pic>
      <p:sp>
        <p:nvSpPr>
          <p:cNvPr id="6" name="Rectangle 5"/>
          <p:cNvSpPr/>
          <p:nvPr/>
        </p:nvSpPr>
        <p:spPr>
          <a:xfrm>
            <a:off x="481263" y="1251284"/>
            <a:ext cx="11223057" cy="4918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673849" y="2157127"/>
            <a:ext cx="10837884" cy="2350301"/>
          </a:xfrm>
          <a:prstGeom prst="rect">
            <a:avLst/>
          </a:prstGeom>
        </p:spPr>
      </p:pic>
    </p:spTree>
    <p:extLst>
      <p:ext uri="{BB962C8B-B14F-4D97-AF65-F5344CB8AC3E}">
        <p14:creationId xmlns:p14="http://schemas.microsoft.com/office/powerpoint/2010/main" val="472553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74348" y="0"/>
            <a:ext cx="9063624" cy="6858000"/>
          </a:xfrm>
          <a:prstGeom prst="rect">
            <a:avLst/>
          </a:prstGeom>
        </p:spPr>
      </p:pic>
    </p:spTree>
    <p:extLst>
      <p:ext uri="{BB962C8B-B14F-4D97-AF65-F5344CB8AC3E}">
        <p14:creationId xmlns:p14="http://schemas.microsoft.com/office/powerpoint/2010/main" val="9878992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79" y="0"/>
            <a:ext cx="12180841" cy="6858000"/>
          </a:xfrm>
          <a:prstGeom prst="rect">
            <a:avLst/>
          </a:prstGeom>
        </p:spPr>
      </p:pic>
    </p:spTree>
    <p:extLst>
      <p:ext uri="{BB962C8B-B14F-4D97-AF65-F5344CB8AC3E}">
        <p14:creationId xmlns:p14="http://schemas.microsoft.com/office/powerpoint/2010/main" val="17985630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573"/>
            <a:ext cx="12192000" cy="6854853"/>
          </a:xfrm>
          <a:prstGeom prst="rect">
            <a:avLst/>
          </a:prstGeom>
        </p:spPr>
      </p:pic>
    </p:spTree>
    <p:extLst>
      <p:ext uri="{BB962C8B-B14F-4D97-AF65-F5344CB8AC3E}">
        <p14:creationId xmlns:p14="http://schemas.microsoft.com/office/powerpoint/2010/main" val="4692149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754" y="456603"/>
            <a:ext cx="6884894" cy="1981798"/>
          </a:xfrm>
        </p:spPr>
        <p:txBody>
          <a:bodyPr anchor="ctr" anchorCtr="0">
            <a:normAutofit/>
          </a:bodyPr>
          <a:lstStyle/>
          <a:p>
            <a:r>
              <a:rPr lang="en-US" sz="3200" dirty="0" smtClean="0"/>
              <a:t>Initial </a:t>
            </a:r>
            <a:r>
              <a:rPr lang="en-US" sz="3200" dirty="0"/>
              <a:t>Exploratory Analysis via Machine Learning of Synthetic VLDS data sets for Variable Identification</a:t>
            </a:r>
            <a:endParaRPr lang="en-US" sz="3200" b="1" dirty="0">
              <a:solidFill>
                <a:schemeClr val="tx2"/>
              </a:solidFill>
              <a:latin typeface="Raleway" charset="0"/>
              <a:ea typeface="Raleway" charset="0"/>
              <a:cs typeface="Raleway" charset="0"/>
            </a:endParaRPr>
          </a:p>
        </p:txBody>
      </p:sp>
      <p:sp>
        <p:nvSpPr>
          <p:cNvPr id="3" name="Subtitle 2"/>
          <p:cNvSpPr>
            <a:spLocks noGrp="1"/>
          </p:cNvSpPr>
          <p:nvPr>
            <p:ph type="subTitle" idx="1"/>
          </p:nvPr>
        </p:nvSpPr>
        <p:spPr>
          <a:xfrm>
            <a:off x="443754" y="3736497"/>
            <a:ext cx="9472406" cy="1655762"/>
          </a:xfrm>
        </p:spPr>
        <p:txBody>
          <a:bodyPr>
            <a:normAutofit/>
          </a:bodyPr>
          <a:lstStyle/>
          <a:p>
            <a:r>
              <a:rPr lang="en-US" b="1" dirty="0" smtClean="0"/>
              <a:t>PI &amp; Co-PI: </a:t>
            </a:r>
            <a:r>
              <a:rPr lang="en-US" dirty="0"/>
              <a:t>Aaron Schroeder &amp; </a:t>
            </a:r>
            <a:r>
              <a:rPr lang="en-US" dirty="0" err="1"/>
              <a:t>Bianica</a:t>
            </a:r>
            <a:r>
              <a:rPr lang="en-US" dirty="0"/>
              <a:t> </a:t>
            </a:r>
            <a:r>
              <a:rPr lang="en-US" dirty="0" err="1" smtClean="0"/>
              <a:t>Pires</a:t>
            </a:r>
            <a:r>
              <a:rPr lang="en-US" dirty="0" smtClean="0"/>
              <a:t> </a:t>
            </a:r>
          </a:p>
          <a:p>
            <a:r>
              <a:rPr lang="en-US" b="1" dirty="0" smtClean="0"/>
              <a:t>Sponsor</a:t>
            </a:r>
            <a:r>
              <a:rPr lang="en-US" b="1" dirty="0" smtClean="0"/>
              <a:t>: </a:t>
            </a:r>
            <a:r>
              <a:rPr lang="en-US" dirty="0"/>
              <a:t>State Council of Higher Education for </a:t>
            </a:r>
            <a:r>
              <a:rPr lang="en-US" dirty="0" smtClean="0"/>
              <a:t>Virginia (SCHEV)</a:t>
            </a:r>
            <a:endParaRPr lang="en-US" dirty="0"/>
          </a:p>
        </p:txBody>
      </p:sp>
      <p:sp>
        <p:nvSpPr>
          <p:cNvPr id="4" name="Subtitle 2"/>
          <p:cNvSpPr txBox="1">
            <a:spLocks/>
          </p:cNvSpPr>
          <p:nvPr/>
        </p:nvSpPr>
        <p:spPr>
          <a:xfrm>
            <a:off x="846866" y="2438401"/>
            <a:ext cx="6992470" cy="10972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400" kern="1200">
                <a:solidFill>
                  <a:schemeClr val="tx2"/>
                </a:solidFill>
                <a:latin typeface="Trebuchet MS" charset="0"/>
                <a:ea typeface="Trebuchet MS" charset="0"/>
                <a:cs typeface="Trebuchet MS" charset="0"/>
              </a:defRPr>
            </a:lvl1pPr>
            <a:lvl2pPr marL="457200" indent="0" algn="ctr" defTabSz="914400" rtl="0" eaLnBrk="1" latinLnBrk="0" hangingPunct="1">
              <a:lnSpc>
                <a:spcPct val="90000"/>
              </a:lnSpc>
              <a:spcBef>
                <a:spcPts val="500"/>
              </a:spcBef>
              <a:buFont typeface="Arial"/>
              <a:buNone/>
              <a:defRPr sz="2000" kern="1200">
                <a:solidFill>
                  <a:schemeClr val="tx2"/>
                </a:solidFill>
                <a:latin typeface="Trebuchet MS" charset="0"/>
                <a:ea typeface="Trebuchet MS" charset="0"/>
                <a:cs typeface="Trebuchet MS" charset="0"/>
              </a:defRPr>
            </a:lvl2pPr>
            <a:lvl3pPr marL="914400" indent="0" algn="ctr" defTabSz="914400" rtl="0" eaLnBrk="1" latinLnBrk="0" hangingPunct="1">
              <a:lnSpc>
                <a:spcPct val="90000"/>
              </a:lnSpc>
              <a:spcBef>
                <a:spcPts val="500"/>
              </a:spcBef>
              <a:buFont typeface="Arial"/>
              <a:buNone/>
              <a:defRPr sz="1800" kern="1200">
                <a:solidFill>
                  <a:schemeClr val="tx2"/>
                </a:solidFill>
                <a:latin typeface="Trebuchet MS" charset="0"/>
                <a:ea typeface="Trebuchet MS" charset="0"/>
                <a:cs typeface="Trebuchet MS" charset="0"/>
              </a:defRPr>
            </a:lvl3pPr>
            <a:lvl4pPr marL="1371600" indent="0" algn="ctr" defTabSz="914400" rtl="0" eaLnBrk="1" latinLnBrk="0" hangingPunct="1">
              <a:lnSpc>
                <a:spcPct val="90000"/>
              </a:lnSpc>
              <a:spcBef>
                <a:spcPts val="500"/>
              </a:spcBef>
              <a:buFont typeface="Arial"/>
              <a:buNone/>
              <a:defRPr sz="1600" kern="1200">
                <a:solidFill>
                  <a:schemeClr val="tx2"/>
                </a:solidFill>
                <a:latin typeface="Trebuchet MS" charset="0"/>
                <a:ea typeface="Trebuchet MS" charset="0"/>
                <a:cs typeface="Trebuchet MS" charset="0"/>
              </a:defRPr>
            </a:lvl4pPr>
            <a:lvl5pPr marL="1828800" indent="0" algn="ctr" defTabSz="914400" rtl="0" eaLnBrk="1" latinLnBrk="0" hangingPunct="1">
              <a:lnSpc>
                <a:spcPct val="90000"/>
              </a:lnSpc>
              <a:spcBef>
                <a:spcPts val="500"/>
              </a:spcBef>
              <a:buFont typeface="Arial"/>
              <a:buNone/>
              <a:defRPr sz="1600" kern="1200">
                <a:solidFill>
                  <a:schemeClr val="tx2"/>
                </a:solidFill>
                <a:latin typeface="Trebuchet MS" charset="0"/>
                <a:ea typeface="Trebuchet MS" charset="0"/>
                <a:cs typeface="Trebuchet MS"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i="1" smtClean="0"/>
              <a:t>OR, Figuring Out which Variables are Useful from Large Administrative Data Sets when you are NOT allowed to look at all the data!</a:t>
            </a:r>
            <a:endParaRPr lang="en-US" i="1" dirty="0" smtClean="0"/>
          </a:p>
        </p:txBody>
      </p:sp>
      <p:pic>
        <p:nvPicPr>
          <p:cNvPr id="5" name="Picture 4"/>
          <p:cNvPicPr>
            <a:picLocks noChangeAspect="1"/>
          </p:cNvPicPr>
          <p:nvPr/>
        </p:nvPicPr>
        <p:blipFill>
          <a:blip r:embed="rId3"/>
          <a:stretch>
            <a:fillRect/>
          </a:stretch>
        </p:blipFill>
        <p:spPr>
          <a:xfrm>
            <a:off x="4912061" y="4710329"/>
            <a:ext cx="2586465" cy="921614"/>
          </a:xfrm>
          <a:prstGeom prst="rect">
            <a:avLst/>
          </a:prstGeom>
        </p:spPr>
      </p:pic>
      <p:pic>
        <p:nvPicPr>
          <p:cNvPr id="6" name="Picture 5"/>
          <p:cNvPicPr>
            <a:picLocks noChangeAspect="1"/>
          </p:cNvPicPr>
          <p:nvPr/>
        </p:nvPicPr>
        <p:blipFill>
          <a:blip r:embed="rId4"/>
          <a:stretch>
            <a:fillRect/>
          </a:stretch>
        </p:blipFill>
        <p:spPr>
          <a:xfrm>
            <a:off x="3451862" y="4564378"/>
            <a:ext cx="1213517" cy="1213517"/>
          </a:xfrm>
          <a:prstGeom prst="rect">
            <a:avLst/>
          </a:prstGeom>
        </p:spPr>
      </p:pic>
    </p:spTree>
    <p:extLst>
      <p:ext uri="{BB962C8B-B14F-4D97-AF65-F5344CB8AC3E}">
        <p14:creationId xmlns:p14="http://schemas.microsoft.com/office/powerpoint/2010/main" val="11507622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Using administrative data for policy research means identifying which items or collection of items can serve well as proxy variables, both independent and dependent</a:t>
            </a:r>
          </a:p>
          <a:p>
            <a:r>
              <a:rPr lang="en-US" dirty="0" smtClean="0"/>
              <a:t>For example, if we wanted to know an individual's satisfaction-level with a particular situation but we never directly asked that question (i.e. on a survey), we would look instead for alternative data that had been collected (either an individual item or multiple items) that could serve as a proxy for that question (e.g. evidence of increased/decreased participation, number of complaints filed).</a:t>
            </a:r>
            <a:endParaRPr lang="en-US" dirty="0"/>
          </a:p>
        </p:txBody>
      </p:sp>
      <p:sp>
        <p:nvSpPr>
          <p:cNvPr id="4" name="Title 3"/>
          <p:cNvSpPr>
            <a:spLocks noGrp="1"/>
          </p:cNvSpPr>
          <p:nvPr>
            <p:ph type="title"/>
          </p:nvPr>
        </p:nvSpPr>
        <p:spPr/>
        <p:txBody>
          <a:bodyPr>
            <a:normAutofit/>
          </a:bodyPr>
          <a:lstStyle/>
          <a:p>
            <a:r>
              <a:rPr lang="en-US" sz="4000" smtClean="0"/>
              <a:t>Project Overview</a:t>
            </a:r>
            <a:endParaRPr lang="en-US" sz="4000"/>
          </a:p>
        </p:txBody>
      </p:sp>
    </p:spTree>
    <p:extLst>
      <p:ext uri="{BB962C8B-B14F-4D97-AF65-F5344CB8AC3E}">
        <p14:creationId xmlns:p14="http://schemas.microsoft.com/office/powerpoint/2010/main" val="2383899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When dealing with very wide data sets, sometimes including many 10s if not 100+ items, this can be daunting.</a:t>
            </a:r>
          </a:p>
          <a:p>
            <a:r>
              <a:rPr lang="en-US" dirty="0" smtClean="0"/>
              <a:t>A promising approach is the application of newer "big data" machine-learning algorithms to identify which data items are highly related to each other in some manner</a:t>
            </a:r>
          </a:p>
          <a:p>
            <a:r>
              <a:rPr lang="en-US" dirty="0" smtClean="0"/>
              <a:t>Once these "clusters" have been identified, the researcher can then more easily identify which item(s) can best be used to proxy the needed variable.</a:t>
            </a:r>
          </a:p>
          <a:p>
            <a:r>
              <a:rPr lang="en-US" dirty="0" smtClean="0"/>
              <a:t>However, CAN’T currently do this with VLDS data</a:t>
            </a:r>
            <a:endParaRPr lang="en-US" dirty="0"/>
          </a:p>
        </p:txBody>
      </p:sp>
      <p:sp>
        <p:nvSpPr>
          <p:cNvPr id="5" name="Title 3"/>
          <p:cNvSpPr>
            <a:spLocks noGrp="1"/>
          </p:cNvSpPr>
          <p:nvPr>
            <p:ph type="title"/>
          </p:nvPr>
        </p:nvSpPr>
        <p:spPr>
          <a:xfrm>
            <a:off x="443754" y="1"/>
            <a:ext cx="11322422" cy="1021976"/>
          </a:xfrm>
        </p:spPr>
        <p:txBody>
          <a:bodyPr>
            <a:normAutofit/>
          </a:bodyPr>
          <a:lstStyle/>
          <a:p>
            <a:r>
              <a:rPr lang="en-US" sz="4000" smtClean="0"/>
              <a:t>Project Overview</a:t>
            </a:r>
            <a:endParaRPr lang="en-US" sz="4000"/>
          </a:p>
        </p:txBody>
      </p:sp>
    </p:spTree>
    <p:extLst>
      <p:ext uri="{BB962C8B-B14F-4D97-AF65-F5344CB8AC3E}">
        <p14:creationId xmlns:p14="http://schemas.microsoft.com/office/powerpoint/2010/main" val="15636611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smtClean="0"/>
              <a:t>Currently, the governance structure and application process for the VLDS do not facilitate exploratory analysis via machine learning</a:t>
            </a:r>
          </a:p>
          <a:p>
            <a:r>
              <a:rPr lang="en-US" dirty="0" smtClean="0"/>
              <a:t>Can’t get “all” of the data - primarily because of need of data providing agencies to understand</a:t>
            </a:r>
          </a:p>
          <a:p>
            <a:pPr lvl="1"/>
            <a:r>
              <a:rPr lang="en-US" dirty="0" smtClean="0">
                <a:solidFill>
                  <a:schemeClr val="bg1">
                    <a:lumMod val="50000"/>
                  </a:schemeClr>
                </a:solidFill>
              </a:rPr>
              <a:t>how the intended research fits within their broad objective policy categories </a:t>
            </a:r>
          </a:p>
          <a:p>
            <a:pPr lvl="1"/>
            <a:r>
              <a:rPr lang="en-US" dirty="0" smtClean="0">
                <a:solidFill>
                  <a:schemeClr val="bg1">
                    <a:lumMod val="50000"/>
                  </a:schemeClr>
                </a:solidFill>
              </a:rPr>
              <a:t>whether or not the requested data could actually help answer the intended questions</a:t>
            </a:r>
          </a:p>
          <a:p>
            <a:r>
              <a:rPr lang="en-US" dirty="0" smtClean="0"/>
              <a:t>A potential solution to being able to provide the ability for a researcher to perform initial exploratory analysis to identify relevant data items is the use of different </a:t>
            </a:r>
            <a:r>
              <a:rPr lang="en-US" b="1" dirty="0" smtClean="0"/>
              <a:t>data distortion methods </a:t>
            </a:r>
            <a:r>
              <a:rPr lang="en-US" dirty="0" smtClean="0"/>
              <a:t>to produce data sets that produce the same (or very close to the same) summary statistics, but that do not have any actual "real" data in them</a:t>
            </a:r>
          </a:p>
          <a:p>
            <a:r>
              <a:rPr lang="en-US" dirty="0" smtClean="0"/>
              <a:t>Sometimes these are referred to as "synthetic" data sets.</a:t>
            </a:r>
            <a:endParaRPr lang="en-US" dirty="0"/>
          </a:p>
        </p:txBody>
      </p:sp>
      <p:sp>
        <p:nvSpPr>
          <p:cNvPr id="5" name="Title 3"/>
          <p:cNvSpPr>
            <a:spLocks noGrp="1"/>
          </p:cNvSpPr>
          <p:nvPr>
            <p:ph type="title"/>
          </p:nvPr>
        </p:nvSpPr>
        <p:spPr>
          <a:xfrm>
            <a:off x="443754" y="1"/>
            <a:ext cx="11322422" cy="1021976"/>
          </a:xfrm>
        </p:spPr>
        <p:txBody>
          <a:bodyPr>
            <a:normAutofit/>
          </a:bodyPr>
          <a:lstStyle/>
          <a:p>
            <a:r>
              <a:rPr lang="en-US" sz="4000" dirty="0" smtClean="0"/>
              <a:t>Project Overview</a:t>
            </a:r>
            <a:endParaRPr lang="en-US" sz="4000" dirty="0"/>
          </a:p>
        </p:txBody>
      </p:sp>
    </p:spTree>
    <p:extLst>
      <p:ext uri="{BB962C8B-B14F-4D97-AF65-F5344CB8AC3E}">
        <p14:creationId xmlns:p14="http://schemas.microsoft.com/office/powerpoint/2010/main" val="16950050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Work </a:t>
            </a:r>
            <a:r>
              <a:rPr lang="en-US" dirty="0" smtClean="0"/>
              <a:t>with project stakeholders to derive a question that would necessitate an initial Exploratory Analysis to identify variables</a:t>
            </a:r>
          </a:p>
          <a:p>
            <a:r>
              <a:rPr lang="en-US" dirty="0" smtClean="0">
                <a:solidFill>
                  <a:schemeClr val="bg1">
                    <a:lumMod val="50000"/>
                  </a:schemeClr>
                </a:solidFill>
              </a:rPr>
              <a:t>Collect statistical properties of all question-related variables</a:t>
            </a:r>
          </a:p>
          <a:p>
            <a:r>
              <a:rPr lang="en-US" dirty="0" smtClean="0"/>
              <a:t>Apply different data distortion methods from two general approaches</a:t>
            </a:r>
          </a:p>
          <a:p>
            <a:pPr lvl="1"/>
            <a:r>
              <a:rPr lang="en-US" dirty="0" smtClean="0"/>
              <a:t>Probabilistic Replacement</a:t>
            </a:r>
          </a:p>
          <a:p>
            <a:pPr lvl="1"/>
            <a:r>
              <a:rPr lang="en-US" dirty="0" smtClean="0"/>
              <a:t>Fixed-Data Perturbation</a:t>
            </a:r>
          </a:p>
          <a:p>
            <a:r>
              <a:rPr lang="en-US" dirty="0">
                <a:solidFill>
                  <a:schemeClr val="bg1">
                    <a:lumMod val="50000"/>
                  </a:schemeClr>
                </a:solidFill>
              </a:rPr>
              <a:t>D</a:t>
            </a:r>
            <a:r>
              <a:rPr lang="en-US" dirty="0" smtClean="0">
                <a:solidFill>
                  <a:schemeClr val="bg1">
                    <a:lumMod val="50000"/>
                  </a:schemeClr>
                </a:solidFill>
              </a:rPr>
              <a:t>etermine which approach(</a:t>
            </a:r>
            <a:r>
              <a:rPr lang="en-US" dirty="0" err="1" smtClean="0">
                <a:solidFill>
                  <a:schemeClr val="bg1">
                    <a:lumMod val="50000"/>
                  </a:schemeClr>
                </a:solidFill>
              </a:rPr>
              <a:t>es</a:t>
            </a:r>
            <a:r>
              <a:rPr lang="en-US" dirty="0" smtClean="0">
                <a:solidFill>
                  <a:schemeClr val="bg1">
                    <a:lumMod val="50000"/>
                  </a:schemeClr>
                </a:solidFill>
              </a:rPr>
              <a:t>) work best to create synthetic data sets that sufficiently </a:t>
            </a:r>
            <a:r>
              <a:rPr lang="en-US" b="1" dirty="0" smtClean="0">
                <a:solidFill>
                  <a:schemeClr val="bg1">
                    <a:lumMod val="50000"/>
                  </a:schemeClr>
                </a:solidFill>
              </a:rPr>
              <a:t>match the statistical properties of the original data sets </a:t>
            </a:r>
            <a:r>
              <a:rPr lang="en-US" dirty="0" smtClean="0">
                <a:solidFill>
                  <a:schemeClr val="bg1">
                    <a:lumMod val="50000"/>
                  </a:schemeClr>
                </a:solidFill>
              </a:rPr>
              <a:t>while also remaining suitable for initial exploratory analysis using machine-learning techniques</a:t>
            </a:r>
          </a:p>
          <a:p>
            <a:pPr lvl="1"/>
            <a:endParaRPr lang="en-US" dirty="0"/>
          </a:p>
        </p:txBody>
      </p:sp>
      <p:sp>
        <p:nvSpPr>
          <p:cNvPr id="5" name="Title 3"/>
          <p:cNvSpPr>
            <a:spLocks noGrp="1"/>
          </p:cNvSpPr>
          <p:nvPr>
            <p:ph type="title"/>
          </p:nvPr>
        </p:nvSpPr>
        <p:spPr>
          <a:xfrm>
            <a:off x="443754" y="1"/>
            <a:ext cx="11322422" cy="1021976"/>
          </a:xfrm>
        </p:spPr>
        <p:txBody>
          <a:bodyPr>
            <a:normAutofit/>
          </a:bodyPr>
          <a:lstStyle/>
          <a:p>
            <a:r>
              <a:rPr lang="en-US" sz="4000" dirty="0" smtClean="0"/>
              <a:t>Project Goals &amp; Deliverables</a:t>
            </a:r>
            <a:endParaRPr lang="en-US" sz="4000" dirty="0"/>
          </a:p>
        </p:txBody>
      </p:sp>
    </p:spTree>
    <p:extLst>
      <p:ext uri="{BB962C8B-B14F-4D97-AF65-F5344CB8AC3E}">
        <p14:creationId xmlns:p14="http://schemas.microsoft.com/office/powerpoint/2010/main" val="15798021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754" y="537882"/>
            <a:ext cx="6884894" cy="2850777"/>
          </a:xfrm>
        </p:spPr>
        <p:txBody>
          <a:bodyPr anchor="ctr" anchorCtr="0">
            <a:normAutofit/>
          </a:bodyPr>
          <a:lstStyle/>
          <a:p>
            <a:r>
              <a:rPr lang="en-US" sz="3200" dirty="0" smtClean="0"/>
              <a:t>Fee Evasion in Public Transportation</a:t>
            </a:r>
            <a:endParaRPr lang="en-US" sz="3200" b="1" dirty="0">
              <a:solidFill>
                <a:schemeClr val="tx2"/>
              </a:solidFill>
              <a:latin typeface="Raleway" charset="0"/>
              <a:ea typeface="Raleway" charset="0"/>
              <a:cs typeface="Raleway" charset="0"/>
            </a:endParaRPr>
          </a:p>
        </p:txBody>
      </p:sp>
      <p:sp>
        <p:nvSpPr>
          <p:cNvPr id="3" name="Subtitle 2"/>
          <p:cNvSpPr>
            <a:spLocks noGrp="1"/>
          </p:cNvSpPr>
          <p:nvPr>
            <p:ph type="subTitle" idx="1"/>
          </p:nvPr>
        </p:nvSpPr>
        <p:spPr>
          <a:xfrm>
            <a:off x="443754" y="3813354"/>
            <a:ext cx="9066006" cy="898067"/>
          </a:xfrm>
        </p:spPr>
        <p:txBody>
          <a:bodyPr>
            <a:normAutofit/>
          </a:bodyPr>
          <a:lstStyle/>
          <a:p>
            <a:r>
              <a:rPr lang="en-US" b="1" dirty="0" smtClean="0"/>
              <a:t>PI &amp; Co-PI: </a:t>
            </a:r>
            <a:r>
              <a:rPr lang="en-US" dirty="0" smtClean="0"/>
              <a:t>Vicki </a:t>
            </a:r>
            <a:r>
              <a:rPr lang="en-US" dirty="0" smtClean="0"/>
              <a:t>Lancaster </a:t>
            </a:r>
            <a:r>
              <a:rPr lang="en-US" dirty="0"/>
              <a:t>&amp; Aaron Schroeder</a:t>
            </a:r>
            <a:endParaRPr lang="en-US" dirty="0" smtClean="0"/>
          </a:p>
          <a:p>
            <a:r>
              <a:rPr lang="en-US" b="1" dirty="0" smtClean="0"/>
              <a:t>SDAL Team: </a:t>
            </a:r>
            <a:r>
              <a:rPr lang="en-US" dirty="0" smtClean="0"/>
              <a:t>Gizem Korkmaz</a:t>
            </a:r>
            <a:r>
              <a:rPr lang="en-US" dirty="0"/>
              <a:t>, Dave Higdon, Joshua </a:t>
            </a:r>
            <a:r>
              <a:rPr lang="en-US" dirty="0" smtClean="0"/>
              <a:t>Goldstein</a:t>
            </a:r>
            <a:endParaRPr lang="en-US" dirty="0"/>
          </a:p>
        </p:txBody>
      </p:sp>
      <p:sp>
        <p:nvSpPr>
          <p:cNvPr id="4" name="Subtitle 2"/>
          <p:cNvSpPr txBox="1">
            <a:spLocks/>
          </p:cNvSpPr>
          <p:nvPr/>
        </p:nvSpPr>
        <p:spPr>
          <a:xfrm>
            <a:off x="2192344" y="4687082"/>
            <a:ext cx="4603093" cy="89806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400" kern="1200">
                <a:solidFill>
                  <a:schemeClr val="tx2"/>
                </a:solidFill>
                <a:latin typeface="Trebuchet MS" charset="0"/>
                <a:ea typeface="Trebuchet MS" charset="0"/>
                <a:cs typeface="Trebuchet MS" charset="0"/>
              </a:defRPr>
            </a:lvl1pPr>
            <a:lvl2pPr marL="457200" indent="0" algn="ctr" defTabSz="914400" rtl="0" eaLnBrk="1" latinLnBrk="0" hangingPunct="1">
              <a:lnSpc>
                <a:spcPct val="90000"/>
              </a:lnSpc>
              <a:spcBef>
                <a:spcPts val="500"/>
              </a:spcBef>
              <a:buFont typeface="Arial"/>
              <a:buNone/>
              <a:defRPr sz="2000" kern="1200">
                <a:solidFill>
                  <a:schemeClr val="tx2"/>
                </a:solidFill>
                <a:latin typeface="Trebuchet MS" charset="0"/>
                <a:ea typeface="Trebuchet MS" charset="0"/>
                <a:cs typeface="Trebuchet MS" charset="0"/>
              </a:defRPr>
            </a:lvl2pPr>
            <a:lvl3pPr marL="914400" indent="0" algn="ctr" defTabSz="914400" rtl="0" eaLnBrk="1" latinLnBrk="0" hangingPunct="1">
              <a:lnSpc>
                <a:spcPct val="90000"/>
              </a:lnSpc>
              <a:spcBef>
                <a:spcPts val="500"/>
              </a:spcBef>
              <a:buFont typeface="Arial"/>
              <a:buNone/>
              <a:defRPr sz="1800" kern="1200">
                <a:solidFill>
                  <a:schemeClr val="tx2"/>
                </a:solidFill>
                <a:latin typeface="Trebuchet MS" charset="0"/>
                <a:ea typeface="Trebuchet MS" charset="0"/>
                <a:cs typeface="Trebuchet MS" charset="0"/>
              </a:defRPr>
            </a:lvl3pPr>
            <a:lvl4pPr marL="1371600" indent="0" algn="ctr" defTabSz="914400" rtl="0" eaLnBrk="1" latinLnBrk="0" hangingPunct="1">
              <a:lnSpc>
                <a:spcPct val="90000"/>
              </a:lnSpc>
              <a:spcBef>
                <a:spcPts val="500"/>
              </a:spcBef>
              <a:buFont typeface="Arial"/>
              <a:buNone/>
              <a:defRPr sz="1600" kern="1200">
                <a:solidFill>
                  <a:schemeClr val="tx2"/>
                </a:solidFill>
                <a:latin typeface="Trebuchet MS" charset="0"/>
                <a:ea typeface="Trebuchet MS" charset="0"/>
                <a:cs typeface="Trebuchet MS" charset="0"/>
              </a:defRPr>
            </a:lvl4pPr>
            <a:lvl5pPr marL="1828800" indent="0" algn="ctr" defTabSz="914400" rtl="0" eaLnBrk="1" latinLnBrk="0" hangingPunct="1">
              <a:lnSpc>
                <a:spcPct val="90000"/>
              </a:lnSpc>
              <a:spcBef>
                <a:spcPts val="500"/>
              </a:spcBef>
              <a:buFont typeface="Arial"/>
              <a:buNone/>
              <a:defRPr sz="1600" kern="1200">
                <a:solidFill>
                  <a:schemeClr val="tx2"/>
                </a:solidFill>
                <a:latin typeface="Trebuchet MS" charset="0"/>
                <a:ea typeface="Trebuchet MS" charset="0"/>
                <a:cs typeface="Trebuchet MS"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endParaRPr lang="en-US" dirty="0" smtClean="0"/>
          </a:p>
        </p:txBody>
      </p:sp>
      <p:sp>
        <p:nvSpPr>
          <p:cNvPr id="5" name="Subtitle 2"/>
          <p:cNvSpPr txBox="1">
            <a:spLocks/>
          </p:cNvSpPr>
          <p:nvPr/>
        </p:nvSpPr>
        <p:spPr>
          <a:xfrm>
            <a:off x="443754" y="4742136"/>
            <a:ext cx="7343084" cy="81229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400" kern="1200">
                <a:solidFill>
                  <a:schemeClr val="tx2"/>
                </a:solidFill>
                <a:latin typeface="Trebuchet MS" charset="0"/>
                <a:ea typeface="Trebuchet MS" charset="0"/>
                <a:cs typeface="Trebuchet MS" charset="0"/>
              </a:defRPr>
            </a:lvl1pPr>
            <a:lvl2pPr marL="457200" indent="0" algn="ctr" defTabSz="914400" rtl="0" eaLnBrk="1" latinLnBrk="0" hangingPunct="1">
              <a:lnSpc>
                <a:spcPct val="90000"/>
              </a:lnSpc>
              <a:spcBef>
                <a:spcPts val="500"/>
              </a:spcBef>
              <a:buFont typeface="Arial"/>
              <a:buNone/>
              <a:defRPr sz="2000" kern="1200">
                <a:solidFill>
                  <a:schemeClr val="tx2"/>
                </a:solidFill>
                <a:latin typeface="Trebuchet MS" charset="0"/>
                <a:ea typeface="Trebuchet MS" charset="0"/>
                <a:cs typeface="Trebuchet MS" charset="0"/>
              </a:defRPr>
            </a:lvl2pPr>
            <a:lvl3pPr marL="914400" indent="0" algn="ctr" defTabSz="914400" rtl="0" eaLnBrk="1" latinLnBrk="0" hangingPunct="1">
              <a:lnSpc>
                <a:spcPct val="90000"/>
              </a:lnSpc>
              <a:spcBef>
                <a:spcPts val="500"/>
              </a:spcBef>
              <a:buFont typeface="Arial"/>
              <a:buNone/>
              <a:defRPr sz="1800" kern="1200">
                <a:solidFill>
                  <a:schemeClr val="tx2"/>
                </a:solidFill>
                <a:latin typeface="Trebuchet MS" charset="0"/>
                <a:ea typeface="Trebuchet MS" charset="0"/>
                <a:cs typeface="Trebuchet MS" charset="0"/>
              </a:defRPr>
            </a:lvl3pPr>
            <a:lvl4pPr marL="1371600" indent="0" algn="ctr" defTabSz="914400" rtl="0" eaLnBrk="1" latinLnBrk="0" hangingPunct="1">
              <a:lnSpc>
                <a:spcPct val="90000"/>
              </a:lnSpc>
              <a:spcBef>
                <a:spcPts val="500"/>
              </a:spcBef>
              <a:buFont typeface="Arial"/>
              <a:buNone/>
              <a:defRPr sz="1600" kern="1200">
                <a:solidFill>
                  <a:schemeClr val="tx2"/>
                </a:solidFill>
                <a:latin typeface="Trebuchet MS" charset="0"/>
                <a:ea typeface="Trebuchet MS" charset="0"/>
                <a:cs typeface="Trebuchet MS" charset="0"/>
              </a:defRPr>
            </a:lvl4pPr>
            <a:lvl5pPr marL="1828800" indent="0" algn="ctr" defTabSz="914400" rtl="0" eaLnBrk="1" latinLnBrk="0" hangingPunct="1">
              <a:lnSpc>
                <a:spcPct val="90000"/>
              </a:lnSpc>
              <a:spcBef>
                <a:spcPts val="500"/>
              </a:spcBef>
              <a:buFont typeface="Arial"/>
              <a:buNone/>
              <a:defRPr sz="1600" kern="1200">
                <a:solidFill>
                  <a:schemeClr val="tx2"/>
                </a:solidFill>
                <a:latin typeface="Trebuchet MS" charset="0"/>
                <a:ea typeface="Trebuchet MS" charset="0"/>
                <a:cs typeface="Trebuchet MS"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2600" b="1" dirty="0"/>
              <a:t>Sponsor: </a:t>
            </a:r>
            <a:r>
              <a:rPr lang="en-US" sz="2600" dirty="0"/>
              <a:t>Washington Metropolitan Area Transit Authority (WMATA)</a:t>
            </a:r>
          </a:p>
        </p:txBody>
      </p:sp>
    </p:spTree>
    <p:extLst>
      <p:ext uri="{BB962C8B-B14F-4D97-AF65-F5344CB8AC3E}">
        <p14:creationId xmlns:p14="http://schemas.microsoft.com/office/powerpoint/2010/main" val="3113464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4809" y="0"/>
            <a:ext cx="8903368" cy="6858000"/>
          </a:xfrm>
          <a:prstGeom prst="rect">
            <a:avLst/>
          </a:prstGeom>
        </p:spPr>
      </p:pic>
    </p:spTree>
    <p:extLst>
      <p:ext uri="{BB962C8B-B14F-4D97-AF65-F5344CB8AC3E}">
        <p14:creationId xmlns:p14="http://schemas.microsoft.com/office/powerpoint/2010/main" val="6629866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64524" y="0"/>
            <a:ext cx="9243701" cy="6858000"/>
          </a:xfrm>
          <a:prstGeom prst="rect">
            <a:avLst/>
          </a:prstGeom>
        </p:spPr>
      </p:pic>
    </p:spTree>
    <p:extLst>
      <p:ext uri="{BB962C8B-B14F-4D97-AF65-F5344CB8AC3E}">
        <p14:creationId xmlns:p14="http://schemas.microsoft.com/office/powerpoint/2010/main" val="4896759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39028" y="0"/>
            <a:ext cx="9513944" cy="6858000"/>
          </a:xfrm>
          <a:prstGeom prst="rect">
            <a:avLst/>
          </a:prstGeom>
        </p:spPr>
      </p:pic>
    </p:spTree>
    <p:extLst>
      <p:ext uri="{BB962C8B-B14F-4D97-AF65-F5344CB8AC3E}">
        <p14:creationId xmlns:p14="http://schemas.microsoft.com/office/powerpoint/2010/main" val="2964985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754" y="537882"/>
            <a:ext cx="6884894" cy="2850777"/>
          </a:xfrm>
        </p:spPr>
        <p:txBody>
          <a:bodyPr anchor="ctr" anchorCtr="0">
            <a:normAutofit/>
          </a:bodyPr>
          <a:lstStyle/>
          <a:p>
            <a:r>
              <a:rPr lang="en-US" sz="3200" dirty="0"/>
              <a:t>Repurposing </a:t>
            </a:r>
            <a:r>
              <a:rPr lang="en-US" sz="3200" dirty="0" smtClean="0"/>
              <a:t>911 </a:t>
            </a:r>
            <a:r>
              <a:rPr lang="en-US" sz="3200" dirty="0"/>
              <a:t>Data toward Evidence-Based Policy </a:t>
            </a:r>
            <a:endParaRPr lang="en-US" sz="3200" b="1" dirty="0">
              <a:solidFill>
                <a:schemeClr val="tx2"/>
              </a:solidFill>
              <a:latin typeface="Raleway" charset="0"/>
              <a:ea typeface="Raleway" charset="0"/>
              <a:cs typeface="Raleway" charset="0"/>
            </a:endParaRPr>
          </a:p>
        </p:txBody>
      </p:sp>
      <p:sp>
        <p:nvSpPr>
          <p:cNvPr id="3" name="Subtitle 2"/>
          <p:cNvSpPr>
            <a:spLocks noGrp="1"/>
          </p:cNvSpPr>
          <p:nvPr>
            <p:ph type="subTitle" idx="1"/>
          </p:nvPr>
        </p:nvSpPr>
        <p:spPr>
          <a:xfrm>
            <a:off x="343544" y="3685140"/>
            <a:ext cx="8900663" cy="1655762"/>
          </a:xfrm>
        </p:spPr>
        <p:txBody>
          <a:bodyPr>
            <a:normAutofit/>
          </a:bodyPr>
          <a:lstStyle/>
          <a:p>
            <a:pPr algn="l"/>
            <a:r>
              <a:rPr lang="en-US" b="1" dirty="0" smtClean="0"/>
              <a:t>PI &amp; Co-PI</a:t>
            </a:r>
            <a:r>
              <a:rPr lang="en-US" b="1" dirty="0" smtClean="0"/>
              <a:t>: </a:t>
            </a:r>
            <a:r>
              <a:rPr lang="en-US" dirty="0" smtClean="0"/>
              <a:t>Gizem </a:t>
            </a:r>
            <a:r>
              <a:rPr lang="en-US" dirty="0" smtClean="0"/>
              <a:t>Korkmaz &amp; Josh Goldstein</a:t>
            </a:r>
            <a:endParaRPr lang="en-US" dirty="0" smtClean="0"/>
          </a:p>
          <a:p>
            <a:pPr algn="l"/>
            <a:r>
              <a:rPr lang="en-US" b="1" dirty="0" smtClean="0"/>
              <a:t>Team</a:t>
            </a:r>
            <a:r>
              <a:rPr lang="en-US" b="1" dirty="0" smtClean="0"/>
              <a:t>: </a:t>
            </a:r>
            <a:r>
              <a:rPr lang="en-US" dirty="0" smtClean="0"/>
              <a:t>Aaron </a:t>
            </a:r>
            <a:r>
              <a:rPr lang="en-US" dirty="0" smtClean="0"/>
              <a:t>Schroeder, Dave Higdon, Madison </a:t>
            </a:r>
            <a:r>
              <a:rPr lang="en-US" dirty="0" err="1" smtClean="0"/>
              <a:t>Arnsbarger</a:t>
            </a:r>
            <a:endParaRPr lang="en-US" dirty="0" smtClean="0"/>
          </a:p>
          <a:p>
            <a:r>
              <a:rPr lang="en-US" b="1" dirty="0" smtClean="0"/>
              <a:t>Sponsor: </a:t>
            </a:r>
            <a:r>
              <a:rPr lang="en-US" dirty="0" smtClean="0"/>
              <a:t>Arlington County Police and Fire Departments</a:t>
            </a:r>
          </a:p>
        </p:txBody>
      </p:sp>
      <p:pic>
        <p:nvPicPr>
          <p:cNvPr id="4" name="Picture 3"/>
          <p:cNvPicPr>
            <a:picLocks noChangeAspect="1"/>
          </p:cNvPicPr>
          <p:nvPr/>
        </p:nvPicPr>
        <p:blipFill>
          <a:blip r:embed="rId3"/>
          <a:stretch>
            <a:fillRect/>
          </a:stretch>
        </p:blipFill>
        <p:spPr>
          <a:xfrm>
            <a:off x="4488231" y="5157582"/>
            <a:ext cx="2034490" cy="959601"/>
          </a:xfrm>
          <a:prstGeom prst="rect">
            <a:avLst/>
          </a:prstGeom>
        </p:spPr>
      </p:pic>
    </p:spTree>
    <p:extLst>
      <p:ext uri="{BB962C8B-B14F-4D97-AF65-F5344CB8AC3E}">
        <p14:creationId xmlns:p14="http://schemas.microsoft.com/office/powerpoint/2010/main" val="18060147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Project Overview</a:t>
            </a:r>
            <a:endParaRPr lang="en-US" sz="4000" dirty="0"/>
          </a:p>
        </p:txBody>
      </p:sp>
      <p:pic>
        <p:nvPicPr>
          <p:cNvPr id="4" name="Content Placeholder 6" descr="Screen Shot 2016-12-02 at 7.09.04 AM.png"/>
          <p:cNvPicPr>
            <a:picLocks noChangeAspect="1"/>
          </p:cNvPicPr>
          <p:nvPr/>
        </p:nvPicPr>
        <p:blipFill rotWithShape="1">
          <a:blip r:embed="rId2">
            <a:extLst>
              <a:ext uri="{28A0092B-C50C-407E-A947-70E740481C1C}">
                <a14:useLocalDpi xmlns:a14="http://schemas.microsoft.com/office/drawing/2010/main" val="0"/>
              </a:ext>
            </a:extLst>
          </a:blip>
          <a:srcRect t="101" b="687"/>
          <a:stretch/>
        </p:blipFill>
        <p:spPr>
          <a:xfrm>
            <a:off x="8164772" y="3967588"/>
            <a:ext cx="1288199" cy="2042604"/>
          </a:xfrm>
          <a:prstGeom prst="rect">
            <a:avLst/>
          </a:prstGeom>
        </p:spPr>
      </p:pic>
      <p:pic>
        <p:nvPicPr>
          <p:cNvPr id="5" name="Picture 4" descr="Screen Shot 2014-10-11 at 7.31.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117" y="2239954"/>
            <a:ext cx="4171507" cy="1573695"/>
          </a:xfrm>
          <a:prstGeom prst="rect">
            <a:avLst/>
          </a:prstGeom>
          <a:ln w="28575" cmpd="sng">
            <a:noFill/>
          </a:ln>
          <a:effectLst/>
        </p:spPr>
      </p:pic>
      <p:sp>
        <p:nvSpPr>
          <p:cNvPr id="6" name="TextBox 5"/>
          <p:cNvSpPr txBox="1"/>
          <p:nvPr/>
        </p:nvSpPr>
        <p:spPr>
          <a:xfrm>
            <a:off x="682981" y="1215025"/>
            <a:ext cx="8886903" cy="1384995"/>
          </a:xfrm>
          <a:prstGeom prst="rect">
            <a:avLst/>
          </a:prstGeom>
          <a:noFill/>
        </p:spPr>
        <p:txBody>
          <a:bodyPr wrap="square" rtlCol="0">
            <a:spAutoFit/>
          </a:bodyPr>
          <a:lstStyle/>
          <a:p>
            <a:pPr marL="457200" indent="-457200">
              <a:buFont typeface="Arial" charset="0"/>
              <a:buChar char="•"/>
            </a:pPr>
            <a:r>
              <a:rPr lang="en-US" sz="2800" b="1" dirty="0">
                <a:solidFill>
                  <a:schemeClr val="tx2"/>
                </a:solidFill>
                <a:latin typeface="Trebuchet MS" charset="0"/>
                <a:ea typeface="Trebuchet MS" charset="0"/>
                <a:cs typeface="Trebuchet MS" charset="0"/>
              </a:rPr>
              <a:t>Situational </a:t>
            </a:r>
            <a:r>
              <a:rPr lang="en-US" sz="2800" b="1" dirty="0" smtClean="0">
                <a:solidFill>
                  <a:schemeClr val="tx2"/>
                </a:solidFill>
                <a:latin typeface="Trebuchet MS" charset="0"/>
                <a:ea typeface="Trebuchet MS" charset="0"/>
                <a:cs typeface="Trebuchet MS" charset="0"/>
              </a:rPr>
              <a:t>Awareness: </a:t>
            </a:r>
            <a:r>
              <a:rPr lang="en-US" sz="2800" dirty="0" smtClean="0">
                <a:solidFill>
                  <a:schemeClr val="tx2"/>
                </a:solidFill>
                <a:latin typeface="Trebuchet MS" charset="0"/>
                <a:ea typeface="Trebuchet MS" charset="0"/>
                <a:cs typeface="Trebuchet MS" charset="0"/>
              </a:rPr>
              <a:t>to improve </a:t>
            </a:r>
            <a:r>
              <a:rPr lang="en-US" sz="2800" dirty="0">
                <a:solidFill>
                  <a:schemeClr val="tx2"/>
                </a:solidFill>
                <a:latin typeface="Trebuchet MS" charset="0"/>
                <a:ea typeface="Trebuchet MS" charset="0"/>
                <a:cs typeface="Trebuchet MS" charset="0"/>
              </a:rPr>
              <a:t>quality of life and services while accelerating the county’s efficiency and resiliency </a:t>
            </a:r>
            <a:r>
              <a:rPr lang="en-US" sz="1600" dirty="0" smtClean="0">
                <a:solidFill>
                  <a:srgbClr val="12252D"/>
                </a:solidFill>
                <a:latin typeface="Trebuchet MS" charset="0"/>
                <a:ea typeface="Trebuchet MS" charset="0"/>
                <a:cs typeface="Trebuchet MS" charset="0"/>
              </a:rPr>
              <a:t>	</a:t>
            </a:r>
            <a:endParaRPr lang="en-US" sz="1600" dirty="0">
              <a:solidFill>
                <a:srgbClr val="12252D"/>
              </a:solidFill>
              <a:latin typeface="Trebuchet MS" charset="0"/>
              <a:ea typeface="Trebuchet MS" charset="0"/>
              <a:cs typeface="Trebuchet MS" charset="0"/>
            </a:endParaRPr>
          </a:p>
        </p:txBody>
      </p:sp>
      <p:pic>
        <p:nvPicPr>
          <p:cNvPr id="8" name="Picture 7" descr="Screen Shot 2014-10-11 at 7.28.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387" y="2703429"/>
            <a:ext cx="4505585" cy="3171821"/>
          </a:xfrm>
          <a:prstGeom prst="rect">
            <a:avLst/>
          </a:prstGeom>
          <a:ln>
            <a:noFill/>
          </a:ln>
          <a:effectLst/>
        </p:spPr>
      </p:pic>
    </p:spTree>
    <p:extLst>
      <p:ext uri="{BB962C8B-B14F-4D97-AF65-F5344CB8AC3E}">
        <p14:creationId xmlns:p14="http://schemas.microsoft.com/office/powerpoint/2010/main" val="20002081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388" y="43572"/>
            <a:ext cx="11322422" cy="1021976"/>
          </a:xfrm>
        </p:spPr>
        <p:txBody>
          <a:bodyPr>
            <a:normAutofit/>
          </a:bodyPr>
          <a:lstStyle/>
          <a:p>
            <a:r>
              <a:rPr lang="en-US" sz="4000" dirty="0" smtClean="0"/>
              <a:t>Research Questions</a:t>
            </a:r>
            <a:endParaRPr lang="en-US" sz="4000" dirty="0"/>
          </a:p>
        </p:txBody>
      </p:sp>
      <p:sp>
        <p:nvSpPr>
          <p:cNvPr id="3" name="Content Placeholder 2"/>
          <p:cNvSpPr>
            <a:spLocks noGrp="1"/>
          </p:cNvSpPr>
          <p:nvPr>
            <p:ph idx="1"/>
          </p:nvPr>
        </p:nvSpPr>
        <p:spPr>
          <a:xfrm>
            <a:off x="799860" y="1347586"/>
            <a:ext cx="10485328" cy="4598894"/>
          </a:xfrm>
        </p:spPr>
        <p:txBody>
          <a:bodyPr/>
          <a:lstStyle/>
          <a:p>
            <a:pPr lvl="0"/>
            <a:r>
              <a:rPr lang="en-US" dirty="0"/>
              <a:t>What is the impact of the </a:t>
            </a:r>
            <a:r>
              <a:rPr lang="en-US" dirty="0" smtClean="0"/>
              <a:t>actions / programs / campaigns </a:t>
            </a:r>
            <a:r>
              <a:rPr lang="en-US" dirty="0"/>
              <a:t>established by law enforcement? </a:t>
            </a:r>
          </a:p>
          <a:p>
            <a:pPr lvl="0"/>
            <a:r>
              <a:rPr lang="en-US" dirty="0"/>
              <a:t>What to expect from specific events so that they can be better prepared? </a:t>
            </a:r>
          </a:p>
          <a:p>
            <a:pPr lvl="0"/>
            <a:r>
              <a:rPr lang="en-US" dirty="0"/>
              <a:t>Criminal networks and repeated offenders in Arlington</a:t>
            </a:r>
          </a:p>
          <a:p>
            <a:pPr lvl="0"/>
            <a:r>
              <a:rPr lang="en-US" dirty="0" smtClean="0"/>
              <a:t>Which factors affect emergency response time?</a:t>
            </a:r>
            <a:endParaRPr lang="en-US" dirty="0"/>
          </a:p>
          <a:p>
            <a:pPr lvl="0"/>
            <a:r>
              <a:rPr lang="en-US" dirty="0" smtClean="0"/>
              <a:t>Predicting houses </a:t>
            </a:r>
            <a:r>
              <a:rPr lang="en-US" dirty="0"/>
              <a:t>in need of police</a:t>
            </a:r>
          </a:p>
          <a:p>
            <a:endParaRPr lang="en-US" dirty="0"/>
          </a:p>
        </p:txBody>
      </p:sp>
    </p:spTree>
    <p:extLst>
      <p:ext uri="{BB962C8B-B14F-4D97-AF65-F5344CB8AC3E}">
        <p14:creationId xmlns:p14="http://schemas.microsoft.com/office/powerpoint/2010/main" val="4174145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grpSp>
        <p:nvGrpSpPr>
          <p:cNvPr id="3" name="Group 2"/>
          <p:cNvGrpSpPr/>
          <p:nvPr/>
        </p:nvGrpSpPr>
        <p:grpSpPr>
          <a:xfrm>
            <a:off x="288097" y="181887"/>
            <a:ext cx="11465553" cy="6569642"/>
            <a:chOff x="0" y="19050"/>
            <a:chExt cx="9144000" cy="5143500"/>
          </a:xfrm>
        </p:grpSpPr>
        <p:pic>
          <p:nvPicPr>
            <p:cNvPr id="4" name="Picture 3" descr="fema-graphic1.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
              <a:ext cx="9144000" cy="5143500"/>
            </a:xfrm>
            <a:prstGeom prst="rect">
              <a:avLst/>
            </a:prstGeom>
          </p:spPr>
        </p:pic>
        <p:grpSp>
          <p:nvGrpSpPr>
            <p:cNvPr id="5" name="Group 4"/>
            <p:cNvGrpSpPr/>
            <p:nvPr/>
          </p:nvGrpSpPr>
          <p:grpSpPr>
            <a:xfrm>
              <a:off x="2032000" y="3184290"/>
              <a:ext cx="6264778" cy="1603612"/>
              <a:chOff x="2032000" y="3184290"/>
              <a:chExt cx="6264778" cy="1603612"/>
            </a:xfrm>
          </p:grpSpPr>
          <p:pic>
            <p:nvPicPr>
              <p:cNvPr id="11" name="Picture 10"/>
              <p:cNvPicPr>
                <a:picLocks noChangeAspect="1"/>
              </p:cNvPicPr>
              <p:nvPr/>
            </p:nvPicPr>
            <p:blipFill>
              <a:blip r:embed="rId3"/>
              <a:stretch>
                <a:fillRect/>
              </a:stretch>
            </p:blipFill>
            <p:spPr>
              <a:xfrm>
                <a:off x="2032000" y="3184290"/>
                <a:ext cx="2959100" cy="1603612"/>
              </a:xfrm>
              <a:prstGeom prst="rect">
                <a:avLst/>
              </a:prstGeom>
            </p:spPr>
          </p:pic>
          <p:pic>
            <p:nvPicPr>
              <p:cNvPr id="12" name="Picture 11"/>
              <p:cNvPicPr>
                <a:picLocks noChangeAspect="1"/>
              </p:cNvPicPr>
              <p:nvPr/>
            </p:nvPicPr>
            <p:blipFill>
              <a:blip r:embed="rId4"/>
              <a:stretch>
                <a:fillRect/>
              </a:stretch>
            </p:blipFill>
            <p:spPr>
              <a:xfrm>
                <a:off x="5143500" y="3184290"/>
                <a:ext cx="3153278" cy="1603612"/>
              </a:xfrm>
              <a:prstGeom prst="rect">
                <a:avLst/>
              </a:prstGeom>
            </p:spPr>
          </p:pic>
        </p:grpSp>
        <p:pic>
          <p:nvPicPr>
            <p:cNvPr id="6" name="Picture 5"/>
            <p:cNvPicPr>
              <a:picLocks noChangeAspect="1"/>
            </p:cNvPicPr>
            <p:nvPr/>
          </p:nvPicPr>
          <p:blipFill>
            <a:blip r:embed="rId5"/>
            <a:stretch>
              <a:fillRect/>
            </a:stretch>
          </p:blipFill>
          <p:spPr>
            <a:xfrm>
              <a:off x="42805" y="94080"/>
              <a:ext cx="2918298" cy="1905000"/>
            </a:xfrm>
            <a:prstGeom prst="rect">
              <a:avLst/>
            </a:prstGeom>
          </p:spPr>
        </p:pic>
        <p:grpSp>
          <p:nvGrpSpPr>
            <p:cNvPr id="7" name="Group 6"/>
            <p:cNvGrpSpPr/>
            <p:nvPr/>
          </p:nvGrpSpPr>
          <p:grpSpPr>
            <a:xfrm>
              <a:off x="2845184" y="61656"/>
              <a:ext cx="4774816" cy="1422400"/>
              <a:chOff x="2845184" y="61656"/>
              <a:chExt cx="4962326" cy="1422400"/>
            </a:xfrm>
          </p:grpSpPr>
          <p:pic>
            <p:nvPicPr>
              <p:cNvPr id="9" name="Picture 8" descr="Screen Shot 2015-04-21 at 2.10.0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3459" y="61656"/>
                <a:ext cx="2664051" cy="1422400"/>
              </a:xfrm>
              <a:prstGeom prst="rect">
                <a:avLst/>
              </a:prstGeom>
            </p:spPr>
          </p:pic>
          <p:pic>
            <p:nvPicPr>
              <p:cNvPr id="10" name="Picture 9"/>
              <p:cNvPicPr>
                <a:picLocks noChangeAspect="1"/>
              </p:cNvPicPr>
              <p:nvPr/>
            </p:nvPicPr>
            <p:blipFill>
              <a:blip r:embed="rId7"/>
              <a:stretch>
                <a:fillRect/>
              </a:stretch>
            </p:blipFill>
            <p:spPr>
              <a:xfrm>
                <a:off x="2845184" y="87070"/>
                <a:ext cx="2298289" cy="1373809"/>
              </a:xfrm>
              <a:prstGeom prst="rect">
                <a:avLst/>
              </a:prstGeom>
            </p:spPr>
          </p:pic>
        </p:gr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12" y="94843"/>
              <a:ext cx="1472551" cy="1740013"/>
            </a:xfrm>
            <a:prstGeom prst="rect">
              <a:avLst/>
            </a:prstGeom>
          </p:spPr>
        </p:pic>
      </p:grpSp>
    </p:spTree>
    <p:extLst>
      <p:ext uri="{BB962C8B-B14F-4D97-AF65-F5344CB8AC3E}">
        <p14:creationId xmlns:p14="http://schemas.microsoft.com/office/powerpoint/2010/main" val="16691622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754" y="37578"/>
            <a:ext cx="11322422" cy="1021976"/>
          </a:xfrm>
        </p:spPr>
        <p:txBody>
          <a:bodyPr>
            <a:normAutofit/>
          </a:bodyPr>
          <a:lstStyle/>
          <a:p>
            <a:r>
              <a:rPr lang="en-US" sz="4000" dirty="0" smtClean="0"/>
              <a:t>Project Goals &amp; Deliverables</a:t>
            </a:r>
            <a:endParaRPr lang="en-US" sz="4000" dirty="0"/>
          </a:p>
        </p:txBody>
      </p:sp>
      <p:sp>
        <p:nvSpPr>
          <p:cNvPr id="3" name="Content Placeholder 2"/>
          <p:cNvSpPr>
            <a:spLocks noGrp="1"/>
          </p:cNvSpPr>
          <p:nvPr>
            <p:ph idx="1"/>
          </p:nvPr>
        </p:nvSpPr>
        <p:spPr>
          <a:xfrm>
            <a:off x="443754" y="1205984"/>
            <a:ext cx="5440980" cy="2307135"/>
          </a:xfrm>
        </p:spPr>
        <p:txBody>
          <a:bodyPr/>
          <a:lstStyle/>
          <a:p>
            <a:pPr lvl="0"/>
            <a:r>
              <a:rPr lang="en-US" dirty="0" smtClean="0"/>
              <a:t>Exploratory Analysis of 911 Fire/Emergency and Incident Data</a:t>
            </a:r>
          </a:p>
          <a:p>
            <a:pPr lvl="0"/>
            <a:endParaRPr lang="en-US" dirty="0"/>
          </a:p>
          <a:p>
            <a:pPr lvl="0"/>
            <a:endParaRPr lang="en-US" dirty="0" smtClean="0"/>
          </a:p>
          <a:p>
            <a:pPr lvl="0"/>
            <a:endParaRPr lang="en-US" dirty="0"/>
          </a:p>
          <a:p>
            <a:pPr lvl="0"/>
            <a:endParaRPr lang="en-US" dirty="0" smtClean="0"/>
          </a:p>
          <a:p>
            <a:pPr lvl="0"/>
            <a:endParaRPr lang="en-US" dirty="0"/>
          </a:p>
          <a:p>
            <a:endParaRPr lang="en-US" dirty="0"/>
          </a:p>
        </p:txBody>
      </p:sp>
      <p:pic>
        <p:nvPicPr>
          <p:cNvPr id="4" name="Picture 3"/>
          <p:cNvPicPr>
            <a:picLocks noChangeAspect="1"/>
          </p:cNvPicPr>
          <p:nvPr/>
        </p:nvPicPr>
        <p:blipFill>
          <a:blip r:embed="rId2"/>
          <a:stretch>
            <a:fillRect/>
          </a:stretch>
        </p:blipFill>
        <p:spPr>
          <a:xfrm>
            <a:off x="5884734" y="1214950"/>
            <a:ext cx="3004581" cy="2517805"/>
          </a:xfrm>
          <a:prstGeom prst="rect">
            <a:avLst/>
          </a:prstGeom>
        </p:spPr>
      </p:pic>
      <p:pic>
        <p:nvPicPr>
          <p:cNvPr id="6" name="Picture 5" descr="TimeOnCallByUnit2012.pdf"/>
          <p:cNvPicPr>
            <a:picLocks noChangeAspect="1"/>
          </p:cNvPicPr>
          <p:nvPr/>
        </p:nvPicPr>
        <p:blipFill rotWithShape="1">
          <a:blip r:embed="rId3" cstate="print">
            <a:extLst>
              <a:ext uri="{28A0092B-C50C-407E-A947-70E740481C1C}">
                <a14:useLocalDpi xmlns:a14="http://schemas.microsoft.com/office/drawing/2010/main"/>
              </a:ext>
            </a:extLst>
          </a:blip>
          <a:srcRect l="5883" r="22619"/>
          <a:stretch/>
        </p:blipFill>
        <p:spPr>
          <a:xfrm>
            <a:off x="9073048" y="1304250"/>
            <a:ext cx="2281415" cy="2355144"/>
          </a:xfrm>
          <a:prstGeom prst="rect">
            <a:avLst/>
          </a:prstGeom>
        </p:spPr>
      </p:pic>
      <p:pic>
        <p:nvPicPr>
          <p:cNvPr id="7" name="Picture 6" descr="Untitled 2.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7575" y="3112000"/>
            <a:ext cx="3136759" cy="2660645"/>
          </a:xfrm>
          <a:prstGeom prst="rect">
            <a:avLst/>
          </a:prstGeom>
        </p:spPr>
      </p:pic>
      <p:sp>
        <p:nvSpPr>
          <p:cNvPr id="8" name="TextBox 7"/>
          <p:cNvSpPr txBox="1"/>
          <p:nvPr/>
        </p:nvSpPr>
        <p:spPr>
          <a:xfrm>
            <a:off x="3864334" y="3963347"/>
            <a:ext cx="7963802" cy="2048766"/>
          </a:xfrm>
          <a:prstGeom prst="rect">
            <a:avLst/>
          </a:prstGeom>
          <a:noFill/>
        </p:spPr>
        <p:txBody>
          <a:bodyPr wrap="square" rtlCol="0">
            <a:spAutoFit/>
          </a:bodyPr>
          <a:lstStyle/>
          <a:p>
            <a:pPr marL="228600" indent="-228600">
              <a:lnSpc>
                <a:spcPct val="90000"/>
              </a:lnSpc>
              <a:spcBef>
                <a:spcPts val="1000"/>
              </a:spcBef>
              <a:buFont typeface="Arial"/>
              <a:buChar char="•"/>
            </a:pPr>
            <a:r>
              <a:rPr lang="en-US" sz="2800" dirty="0">
                <a:solidFill>
                  <a:schemeClr val="tx2"/>
                </a:solidFill>
                <a:latin typeface="Trebuchet MS" charset="0"/>
                <a:ea typeface="Trebuchet MS" charset="0"/>
                <a:cs typeface="Trebuchet MS" charset="0"/>
              </a:rPr>
              <a:t>External data collection (ACS, </a:t>
            </a:r>
            <a:r>
              <a:rPr lang="en-US" sz="2800" dirty="0" smtClean="0">
                <a:solidFill>
                  <a:schemeClr val="tx2"/>
                </a:solidFill>
                <a:latin typeface="Trebuchet MS" charset="0"/>
                <a:ea typeface="Trebuchet MS" charset="0"/>
                <a:cs typeface="Trebuchet MS" charset="0"/>
              </a:rPr>
              <a:t>housing transportation</a:t>
            </a:r>
            <a:r>
              <a:rPr lang="en-US" sz="2800" dirty="0">
                <a:solidFill>
                  <a:schemeClr val="tx2"/>
                </a:solidFill>
                <a:latin typeface="Trebuchet MS" charset="0"/>
                <a:ea typeface="Trebuchet MS" charset="0"/>
                <a:cs typeface="Trebuchet MS" charset="0"/>
              </a:rPr>
              <a:t>, weather, events, holidays, festivals, ACPD social media accounts, </a:t>
            </a:r>
            <a:r>
              <a:rPr lang="mr-IN" sz="2800" dirty="0">
                <a:solidFill>
                  <a:schemeClr val="tx2"/>
                </a:solidFill>
                <a:latin typeface="Trebuchet MS" charset="0"/>
                <a:ea typeface="Trebuchet MS" charset="0"/>
                <a:cs typeface="Trebuchet MS" charset="0"/>
              </a:rPr>
              <a:t>…</a:t>
            </a:r>
            <a:r>
              <a:rPr lang="en-US" sz="2800" dirty="0">
                <a:solidFill>
                  <a:schemeClr val="tx2"/>
                </a:solidFill>
                <a:latin typeface="Trebuchet MS" charset="0"/>
                <a:ea typeface="Trebuchet MS" charset="0"/>
                <a:cs typeface="Trebuchet MS" charset="0"/>
              </a:rPr>
              <a:t>)</a:t>
            </a:r>
          </a:p>
          <a:p>
            <a:pPr marL="228600" indent="-228600">
              <a:lnSpc>
                <a:spcPct val="90000"/>
              </a:lnSpc>
              <a:spcBef>
                <a:spcPts val="1000"/>
              </a:spcBef>
              <a:buFont typeface="Arial"/>
              <a:buChar char="•"/>
            </a:pPr>
            <a:r>
              <a:rPr lang="en-US" sz="2800" dirty="0">
                <a:solidFill>
                  <a:schemeClr val="tx2"/>
                </a:solidFill>
                <a:latin typeface="Trebuchet MS" charset="0"/>
                <a:ea typeface="Trebuchet MS" charset="0"/>
                <a:cs typeface="Trebuchet MS" charset="0"/>
              </a:rPr>
              <a:t>Statistical Analysis and Modeling</a:t>
            </a:r>
          </a:p>
          <a:p>
            <a:endParaRPr lang="en-US" dirty="0"/>
          </a:p>
        </p:txBody>
      </p:sp>
    </p:spTree>
    <p:extLst>
      <p:ext uri="{BB962C8B-B14F-4D97-AF65-F5344CB8AC3E}">
        <p14:creationId xmlns:p14="http://schemas.microsoft.com/office/powerpoint/2010/main" val="13027426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3754" y="537882"/>
            <a:ext cx="6884894" cy="2850777"/>
          </a:xfrm>
        </p:spPr>
        <p:txBody>
          <a:bodyPr anchor="ctr" anchorCtr="0">
            <a:normAutofit/>
          </a:bodyPr>
          <a:lstStyle/>
          <a:p>
            <a:r>
              <a:rPr lang="en-US" sz="3200" dirty="0" smtClean="0"/>
              <a:t>Data </a:t>
            </a:r>
            <a:r>
              <a:rPr lang="en-US" sz="3200" dirty="0"/>
              <a:t>Federation for </a:t>
            </a:r>
            <a:br>
              <a:rPr lang="en-US" sz="3200" dirty="0"/>
            </a:br>
            <a:r>
              <a:rPr lang="en-US" sz="3200" dirty="0"/>
              <a:t>Human Service Client Characterization</a:t>
            </a:r>
            <a:endParaRPr lang="en-US" sz="3200" b="1" dirty="0">
              <a:solidFill>
                <a:schemeClr val="tx2"/>
              </a:solidFill>
              <a:latin typeface="Raleway" charset="0"/>
              <a:ea typeface="Raleway" charset="0"/>
              <a:cs typeface="Raleway" charset="0"/>
            </a:endParaRPr>
          </a:p>
        </p:txBody>
      </p:sp>
      <p:sp>
        <p:nvSpPr>
          <p:cNvPr id="3" name="Subtitle 2"/>
          <p:cNvSpPr>
            <a:spLocks noGrp="1"/>
          </p:cNvSpPr>
          <p:nvPr>
            <p:ph type="subTitle" idx="1"/>
          </p:nvPr>
        </p:nvSpPr>
        <p:spPr>
          <a:xfrm>
            <a:off x="443754" y="3760296"/>
            <a:ext cx="10529046" cy="1655762"/>
          </a:xfrm>
        </p:spPr>
        <p:txBody>
          <a:bodyPr>
            <a:normAutofit/>
          </a:bodyPr>
          <a:lstStyle/>
          <a:p>
            <a:pPr algn="l"/>
            <a:r>
              <a:rPr lang="en-US" b="1" dirty="0" smtClean="0"/>
              <a:t>PI &amp; Co-PI: </a:t>
            </a:r>
            <a:r>
              <a:rPr lang="en-US" dirty="0" smtClean="0"/>
              <a:t>Aaron Schroeder &amp; Mark Orr</a:t>
            </a:r>
            <a:endParaRPr lang="en-US" dirty="0" smtClean="0"/>
          </a:p>
          <a:p>
            <a:r>
              <a:rPr lang="en-US" b="1" dirty="0" smtClean="0"/>
              <a:t>Sponsor</a:t>
            </a:r>
            <a:r>
              <a:rPr lang="en-US" b="1" dirty="0" smtClean="0"/>
              <a:t>: </a:t>
            </a:r>
            <a:r>
              <a:rPr lang="en-US" dirty="0" smtClean="0"/>
              <a:t>Department of </a:t>
            </a:r>
            <a:r>
              <a:rPr lang="en-US" dirty="0"/>
              <a:t>H</a:t>
            </a:r>
            <a:r>
              <a:rPr lang="en-US" dirty="0" smtClean="0"/>
              <a:t>uman Services, Arlington County</a:t>
            </a:r>
            <a:endParaRPr lang="en-US" dirty="0" smtClean="0"/>
          </a:p>
        </p:txBody>
      </p:sp>
      <p:pic>
        <p:nvPicPr>
          <p:cNvPr id="4" name="Picture 3"/>
          <p:cNvPicPr>
            <a:picLocks noChangeAspect="1"/>
          </p:cNvPicPr>
          <p:nvPr/>
        </p:nvPicPr>
        <p:blipFill>
          <a:blip r:embed="rId2"/>
          <a:stretch>
            <a:fillRect/>
          </a:stretch>
        </p:blipFill>
        <p:spPr>
          <a:xfrm>
            <a:off x="4579671" y="4828094"/>
            <a:ext cx="2034490" cy="959601"/>
          </a:xfrm>
          <a:prstGeom prst="rect">
            <a:avLst/>
          </a:prstGeom>
        </p:spPr>
      </p:pic>
    </p:spTree>
    <p:extLst>
      <p:ext uri="{BB962C8B-B14F-4D97-AF65-F5344CB8AC3E}">
        <p14:creationId xmlns:p14="http://schemas.microsoft.com/office/powerpoint/2010/main" val="11352535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867" y="-83608"/>
            <a:ext cx="7975600" cy="1325563"/>
          </a:xfrm>
        </p:spPr>
        <p:txBody>
          <a:bodyPr>
            <a:normAutofit/>
          </a:bodyPr>
          <a:lstStyle/>
          <a:p>
            <a:r>
              <a:rPr lang="en-US" sz="3600" dirty="0" smtClean="0"/>
              <a:t>Project Overview</a:t>
            </a:r>
            <a:endParaRPr lang="en-US" sz="3600" dirty="0"/>
          </a:p>
        </p:txBody>
      </p:sp>
      <p:sp>
        <p:nvSpPr>
          <p:cNvPr id="3" name="Content Placeholder 2"/>
          <p:cNvSpPr>
            <a:spLocks noGrp="1"/>
          </p:cNvSpPr>
          <p:nvPr>
            <p:ph idx="1"/>
          </p:nvPr>
        </p:nvSpPr>
        <p:spPr>
          <a:xfrm>
            <a:off x="338666" y="1241954"/>
            <a:ext cx="8128001" cy="4812242"/>
          </a:xfrm>
        </p:spPr>
        <p:txBody>
          <a:bodyPr>
            <a:normAutofit fontScale="85000" lnSpcReduction="20000"/>
          </a:bodyPr>
          <a:lstStyle/>
          <a:p>
            <a:r>
              <a:rPr lang="en-US" dirty="0" smtClean="0"/>
              <a:t>Arlington DHS </a:t>
            </a:r>
            <a:r>
              <a:rPr lang="en-US" dirty="0"/>
              <a:t>has a 'no wrong door' philosophy meaning customers can sign-up for any DHS service from any DHS </a:t>
            </a:r>
            <a:r>
              <a:rPr lang="en-US" dirty="0" smtClean="0"/>
              <a:t>department</a:t>
            </a:r>
          </a:p>
          <a:p>
            <a:pPr lvl="1"/>
            <a:r>
              <a:rPr lang="en-US" dirty="0" smtClean="0">
                <a:solidFill>
                  <a:schemeClr val="bg1">
                    <a:lumMod val="50000"/>
                  </a:schemeClr>
                </a:solidFill>
                <a:effectLst/>
              </a:rPr>
              <a:t>Data collected from multiple locations into different systems</a:t>
            </a:r>
          </a:p>
          <a:p>
            <a:r>
              <a:rPr lang="en-US" dirty="0" smtClean="0"/>
              <a:t>Arlington DHS client data is managed in multiple systems</a:t>
            </a:r>
          </a:p>
          <a:p>
            <a:pPr lvl="1"/>
            <a:r>
              <a:rPr lang="en-US" dirty="0" smtClean="0">
                <a:solidFill>
                  <a:schemeClr val="bg1">
                    <a:lumMod val="50000"/>
                  </a:schemeClr>
                </a:solidFill>
              </a:rPr>
              <a:t>their own</a:t>
            </a:r>
          </a:p>
          <a:p>
            <a:pPr lvl="1"/>
            <a:r>
              <a:rPr lang="en-US" dirty="0" smtClean="0">
                <a:solidFill>
                  <a:schemeClr val="bg1">
                    <a:lumMod val="50000"/>
                  </a:schemeClr>
                </a:solidFill>
              </a:rPr>
              <a:t>those provided by the Commonwealth of Virginia</a:t>
            </a:r>
          </a:p>
          <a:p>
            <a:pPr lvl="1"/>
            <a:r>
              <a:rPr lang="en-US" dirty="0" smtClean="0">
                <a:solidFill>
                  <a:schemeClr val="bg1">
                    <a:lumMod val="50000"/>
                  </a:schemeClr>
                </a:solidFill>
              </a:rPr>
              <a:t>those provided by the Federal Government</a:t>
            </a:r>
          </a:p>
          <a:p>
            <a:r>
              <a:rPr lang="en-US" dirty="0" smtClean="0"/>
              <a:t>Depending on the type of data collected, different Privacy laws apply</a:t>
            </a:r>
          </a:p>
          <a:p>
            <a:pPr lvl="1"/>
            <a:r>
              <a:rPr lang="en-US" dirty="0" smtClean="0">
                <a:solidFill>
                  <a:schemeClr val="bg1">
                    <a:lumMod val="50000"/>
                  </a:schemeClr>
                </a:solidFill>
              </a:rPr>
              <a:t>FERPA (</a:t>
            </a:r>
            <a:r>
              <a:rPr lang="en-US" dirty="0">
                <a:solidFill>
                  <a:schemeClr val="bg1">
                    <a:lumMod val="50000"/>
                  </a:schemeClr>
                </a:solidFill>
              </a:rPr>
              <a:t>Family Educational Rights and Privacy </a:t>
            </a:r>
            <a:r>
              <a:rPr lang="en-US" dirty="0" smtClean="0">
                <a:solidFill>
                  <a:schemeClr val="bg1">
                    <a:lumMod val="50000"/>
                  </a:schemeClr>
                </a:solidFill>
              </a:rPr>
              <a:t>Act)</a:t>
            </a:r>
          </a:p>
          <a:p>
            <a:pPr lvl="1"/>
            <a:r>
              <a:rPr lang="en-US" dirty="0" smtClean="0">
                <a:solidFill>
                  <a:schemeClr val="bg1">
                    <a:lumMod val="50000"/>
                  </a:schemeClr>
                </a:solidFill>
              </a:rPr>
              <a:t>HIPAA (</a:t>
            </a:r>
            <a:r>
              <a:rPr lang="en-US" dirty="0">
                <a:solidFill>
                  <a:schemeClr val="bg1">
                    <a:lumMod val="50000"/>
                  </a:schemeClr>
                </a:solidFill>
              </a:rPr>
              <a:t>Health Insurance Portability and Accountability </a:t>
            </a:r>
            <a:r>
              <a:rPr lang="en-US" dirty="0" smtClean="0">
                <a:solidFill>
                  <a:schemeClr val="bg1">
                    <a:lumMod val="50000"/>
                  </a:schemeClr>
                </a:solidFill>
              </a:rPr>
              <a:t>Act)</a:t>
            </a:r>
          </a:p>
          <a:p>
            <a:r>
              <a:rPr lang="en-US" dirty="0" smtClean="0"/>
              <a:t>Something seemingly simple, Characterizing DHS Clients, is NOT</a:t>
            </a:r>
            <a:endParaRPr lang="en-US" dirty="0"/>
          </a:p>
        </p:txBody>
      </p:sp>
      <p:pic>
        <p:nvPicPr>
          <p:cNvPr id="4" name="Picture 3"/>
          <p:cNvPicPr>
            <a:picLocks noChangeAspect="1"/>
          </p:cNvPicPr>
          <p:nvPr/>
        </p:nvPicPr>
        <p:blipFill>
          <a:blip r:embed="rId2"/>
          <a:stretch>
            <a:fillRect/>
          </a:stretch>
        </p:blipFill>
        <p:spPr>
          <a:xfrm>
            <a:off x="8930641" y="1072904"/>
            <a:ext cx="2357966" cy="1571977"/>
          </a:xfrm>
          <a:prstGeom prst="rect">
            <a:avLst/>
          </a:prstGeom>
        </p:spPr>
      </p:pic>
      <p:pic>
        <p:nvPicPr>
          <p:cNvPr id="5" name="Picture 4"/>
          <p:cNvPicPr>
            <a:picLocks noChangeAspect="1"/>
          </p:cNvPicPr>
          <p:nvPr/>
        </p:nvPicPr>
        <p:blipFill>
          <a:blip r:embed="rId3"/>
          <a:stretch>
            <a:fillRect/>
          </a:stretch>
        </p:blipFill>
        <p:spPr>
          <a:xfrm>
            <a:off x="8930641" y="2763520"/>
            <a:ext cx="2367195" cy="1578130"/>
          </a:xfrm>
          <a:prstGeom prst="rect">
            <a:avLst/>
          </a:prstGeom>
        </p:spPr>
      </p:pic>
      <p:pic>
        <p:nvPicPr>
          <p:cNvPr id="6" name="Picture 5"/>
          <p:cNvPicPr>
            <a:picLocks noChangeAspect="1"/>
          </p:cNvPicPr>
          <p:nvPr/>
        </p:nvPicPr>
        <p:blipFill>
          <a:blip r:embed="rId4"/>
          <a:stretch>
            <a:fillRect/>
          </a:stretch>
        </p:blipFill>
        <p:spPr>
          <a:xfrm>
            <a:off x="8930641" y="4460289"/>
            <a:ext cx="2390861" cy="1593907"/>
          </a:xfrm>
          <a:prstGeom prst="rect">
            <a:avLst/>
          </a:prstGeom>
        </p:spPr>
      </p:pic>
    </p:spTree>
    <p:extLst>
      <p:ext uri="{BB962C8B-B14F-4D97-AF65-F5344CB8AC3E}">
        <p14:creationId xmlns:p14="http://schemas.microsoft.com/office/powerpoint/2010/main" val="19617117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241955"/>
            <a:ext cx="7933266" cy="4575173"/>
          </a:xfrm>
        </p:spPr>
        <p:txBody>
          <a:bodyPr>
            <a:normAutofit fontScale="92500" lnSpcReduction="20000"/>
          </a:bodyPr>
          <a:lstStyle/>
          <a:p>
            <a:r>
              <a:rPr lang="en-US" dirty="0" smtClean="0"/>
              <a:t>In </a:t>
            </a:r>
            <a:r>
              <a:rPr lang="en-US" dirty="0"/>
              <a:t>identifying and describing DHS customers, we will seek to </a:t>
            </a:r>
            <a:r>
              <a:rPr lang="en-US" b="1" dirty="0" smtClean="0"/>
              <a:t>repurpose</a:t>
            </a:r>
            <a:r>
              <a:rPr lang="en-US" dirty="0" smtClean="0"/>
              <a:t> DHS </a:t>
            </a:r>
            <a:r>
              <a:rPr lang="en-US" dirty="0"/>
              <a:t>administrative datasets to answer the following questions:</a:t>
            </a:r>
          </a:p>
          <a:p>
            <a:pPr lvl="1"/>
            <a:r>
              <a:rPr lang="en-US" dirty="0">
                <a:solidFill>
                  <a:schemeClr val="bg1">
                    <a:lumMod val="50000"/>
                  </a:schemeClr>
                </a:solidFill>
              </a:rPr>
              <a:t>On any given day, how many customers is DHS serving? </a:t>
            </a:r>
          </a:p>
          <a:p>
            <a:pPr lvl="1"/>
            <a:r>
              <a:rPr lang="en-US" dirty="0">
                <a:solidFill>
                  <a:schemeClr val="bg1">
                    <a:lumMod val="50000"/>
                  </a:schemeClr>
                </a:solidFill>
              </a:rPr>
              <a:t>What are the demographics of the customers that they are serving? </a:t>
            </a:r>
          </a:p>
          <a:p>
            <a:pPr lvl="1"/>
            <a:r>
              <a:rPr lang="en-US" dirty="0">
                <a:solidFill>
                  <a:schemeClr val="bg1">
                    <a:lumMod val="50000"/>
                  </a:schemeClr>
                </a:solidFill>
              </a:rPr>
              <a:t>How does the daily distribution of customer compare with overall county demographics?</a:t>
            </a:r>
          </a:p>
          <a:p>
            <a:pPr lvl="1"/>
            <a:r>
              <a:rPr lang="en-US" dirty="0">
                <a:solidFill>
                  <a:schemeClr val="bg1">
                    <a:lumMod val="50000"/>
                  </a:schemeClr>
                </a:solidFill>
              </a:rPr>
              <a:t>What subpopulations may be emerging as new pockets of needed services?</a:t>
            </a:r>
          </a:p>
          <a:p>
            <a:pPr lvl="1"/>
            <a:r>
              <a:rPr lang="en-US" dirty="0">
                <a:solidFill>
                  <a:schemeClr val="bg1">
                    <a:lumMod val="50000"/>
                  </a:schemeClr>
                </a:solidFill>
              </a:rPr>
              <a:t>What eligible individuals may be being missed by DHS services?</a:t>
            </a:r>
          </a:p>
          <a:p>
            <a:r>
              <a:rPr lang="en-US" dirty="0"/>
              <a:t>Answers to these questions will help DHS align resources and needed services, as well as target further </a:t>
            </a:r>
            <a:r>
              <a:rPr lang="en-US" dirty="0" smtClean="0"/>
              <a:t>outreach</a:t>
            </a:r>
            <a:r>
              <a:rPr lang="en-US" dirty="0"/>
              <a:t>.</a:t>
            </a:r>
          </a:p>
        </p:txBody>
      </p:sp>
      <p:sp>
        <p:nvSpPr>
          <p:cNvPr id="7" name="Title 1"/>
          <p:cNvSpPr>
            <a:spLocks noGrp="1"/>
          </p:cNvSpPr>
          <p:nvPr>
            <p:ph type="title"/>
          </p:nvPr>
        </p:nvSpPr>
        <p:spPr>
          <a:xfrm>
            <a:off x="414867" y="-83608"/>
            <a:ext cx="7975600" cy="1325563"/>
          </a:xfrm>
        </p:spPr>
        <p:txBody>
          <a:bodyPr>
            <a:normAutofit/>
          </a:bodyPr>
          <a:lstStyle/>
          <a:p>
            <a:r>
              <a:rPr lang="en-US" sz="3600" dirty="0" smtClean="0"/>
              <a:t>Research Questions</a:t>
            </a:r>
            <a:endParaRPr lang="en-US" sz="3600" dirty="0"/>
          </a:p>
        </p:txBody>
      </p:sp>
      <p:pic>
        <p:nvPicPr>
          <p:cNvPr id="9" name="Picture 8"/>
          <p:cNvPicPr>
            <a:picLocks noChangeAspect="1"/>
          </p:cNvPicPr>
          <p:nvPr/>
        </p:nvPicPr>
        <p:blipFill>
          <a:blip r:embed="rId2"/>
          <a:stretch>
            <a:fillRect/>
          </a:stretch>
        </p:blipFill>
        <p:spPr>
          <a:xfrm>
            <a:off x="8930641" y="1072904"/>
            <a:ext cx="2357966" cy="1571977"/>
          </a:xfrm>
          <a:prstGeom prst="rect">
            <a:avLst/>
          </a:prstGeom>
        </p:spPr>
      </p:pic>
      <p:pic>
        <p:nvPicPr>
          <p:cNvPr id="10" name="Picture 9"/>
          <p:cNvPicPr>
            <a:picLocks noChangeAspect="1"/>
          </p:cNvPicPr>
          <p:nvPr/>
        </p:nvPicPr>
        <p:blipFill>
          <a:blip r:embed="rId3"/>
          <a:stretch>
            <a:fillRect/>
          </a:stretch>
        </p:blipFill>
        <p:spPr>
          <a:xfrm>
            <a:off x="8930641" y="2763520"/>
            <a:ext cx="2367195" cy="1578130"/>
          </a:xfrm>
          <a:prstGeom prst="rect">
            <a:avLst/>
          </a:prstGeom>
        </p:spPr>
      </p:pic>
      <p:pic>
        <p:nvPicPr>
          <p:cNvPr id="11" name="Picture 10"/>
          <p:cNvPicPr>
            <a:picLocks noChangeAspect="1"/>
          </p:cNvPicPr>
          <p:nvPr/>
        </p:nvPicPr>
        <p:blipFill>
          <a:blip r:embed="rId4"/>
          <a:stretch>
            <a:fillRect/>
          </a:stretch>
        </p:blipFill>
        <p:spPr>
          <a:xfrm>
            <a:off x="8930641" y="4460289"/>
            <a:ext cx="2390861" cy="1593907"/>
          </a:xfrm>
          <a:prstGeom prst="rect">
            <a:avLst/>
          </a:prstGeom>
        </p:spPr>
      </p:pic>
    </p:spTree>
    <p:extLst>
      <p:ext uri="{BB962C8B-B14F-4D97-AF65-F5344CB8AC3E}">
        <p14:creationId xmlns:p14="http://schemas.microsoft.com/office/powerpoint/2010/main" val="1722607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6467" y="1114685"/>
            <a:ext cx="8212666" cy="4351338"/>
          </a:xfrm>
        </p:spPr>
        <p:txBody>
          <a:bodyPr>
            <a:noAutofit/>
          </a:bodyPr>
          <a:lstStyle/>
          <a:p>
            <a:pPr lvl="1"/>
            <a:r>
              <a:rPr lang="en-US" sz="2800" dirty="0" smtClean="0">
                <a:solidFill>
                  <a:schemeClr val="bg1">
                    <a:lumMod val="50000"/>
                  </a:schemeClr>
                </a:solidFill>
              </a:rPr>
              <a:t>Demonstrate </a:t>
            </a:r>
            <a:r>
              <a:rPr lang="en-US" sz="2800" dirty="0" smtClean="0">
                <a:solidFill>
                  <a:schemeClr val="bg1">
                    <a:lumMod val="50000"/>
                  </a:schemeClr>
                </a:solidFill>
              </a:rPr>
              <a:t>Probabilistic </a:t>
            </a:r>
            <a:r>
              <a:rPr lang="en-US" sz="2800" dirty="0">
                <a:solidFill>
                  <a:schemeClr val="bg1">
                    <a:lumMod val="50000"/>
                  </a:schemeClr>
                </a:solidFill>
              </a:rPr>
              <a:t>D</a:t>
            </a:r>
            <a:r>
              <a:rPr lang="en-US" sz="2800" dirty="0" smtClean="0">
                <a:solidFill>
                  <a:schemeClr val="bg1">
                    <a:lumMod val="50000"/>
                  </a:schemeClr>
                </a:solidFill>
              </a:rPr>
              <a:t>ata Federation between two DHS systems not typically linked (e.g. State and Local Systems)</a:t>
            </a:r>
          </a:p>
          <a:p>
            <a:pPr lvl="1"/>
            <a:r>
              <a:rPr lang="en-US" sz="2800" dirty="0" smtClean="0"/>
              <a:t>Demonstrate PRIVACY PROTECTED Probabilistic Data Federation between two DHS systems not </a:t>
            </a:r>
            <a:r>
              <a:rPr lang="en-US" sz="2800" b="1" dirty="0" smtClean="0"/>
              <a:t>allowed</a:t>
            </a:r>
            <a:r>
              <a:rPr lang="en-US" sz="2800" dirty="0" smtClean="0"/>
              <a:t> to link (e.g. Systems protected by different privacy laws)</a:t>
            </a:r>
          </a:p>
          <a:p>
            <a:pPr lvl="1"/>
            <a:r>
              <a:rPr lang="en-US" sz="2800" dirty="0" smtClean="0">
                <a:solidFill>
                  <a:schemeClr val="bg1">
                    <a:lumMod val="50000"/>
                  </a:schemeClr>
                </a:solidFill>
              </a:rPr>
              <a:t>Profile and </a:t>
            </a:r>
            <a:r>
              <a:rPr lang="en-US" sz="2800" dirty="0" smtClean="0">
                <a:solidFill>
                  <a:schemeClr val="bg1">
                    <a:lumMod val="50000"/>
                  </a:schemeClr>
                </a:solidFill>
              </a:rPr>
              <a:t>prepare </a:t>
            </a:r>
            <a:r>
              <a:rPr lang="en-US" sz="2800" dirty="0" smtClean="0">
                <a:solidFill>
                  <a:schemeClr val="bg1">
                    <a:lumMod val="50000"/>
                  </a:schemeClr>
                </a:solidFill>
              </a:rPr>
              <a:t>linked data sets for </a:t>
            </a:r>
            <a:r>
              <a:rPr lang="en-US" sz="2800" dirty="0" smtClean="0">
                <a:solidFill>
                  <a:schemeClr val="bg1">
                    <a:lumMod val="50000"/>
                  </a:schemeClr>
                </a:solidFill>
              </a:rPr>
              <a:t>exploration</a:t>
            </a:r>
            <a:endParaRPr lang="en-US" sz="2800" dirty="0" smtClean="0">
              <a:solidFill>
                <a:schemeClr val="bg1">
                  <a:lumMod val="50000"/>
                </a:schemeClr>
              </a:solidFill>
            </a:endParaRPr>
          </a:p>
          <a:p>
            <a:pPr lvl="1"/>
            <a:r>
              <a:rPr lang="en-US" sz="2800" dirty="0" smtClean="0"/>
              <a:t>Characterize Human Service Clients in a way that has never been done before!</a:t>
            </a:r>
          </a:p>
          <a:p>
            <a:pPr lvl="1"/>
            <a:endParaRPr lang="en-US" sz="2800" dirty="0" smtClean="0"/>
          </a:p>
          <a:p>
            <a:pPr lvl="1"/>
            <a:endParaRPr lang="en-US" sz="2800" dirty="0"/>
          </a:p>
        </p:txBody>
      </p:sp>
      <p:sp>
        <p:nvSpPr>
          <p:cNvPr id="9" name="Title 1"/>
          <p:cNvSpPr>
            <a:spLocks noGrp="1"/>
          </p:cNvSpPr>
          <p:nvPr>
            <p:ph type="title"/>
          </p:nvPr>
        </p:nvSpPr>
        <p:spPr>
          <a:xfrm>
            <a:off x="516467" y="261832"/>
            <a:ext cx="7975600" cy="1325563"/>
          </a:xfrm>
        </p:spPr>
        <p:txBody>
          <a:bodyPr>
            <a:normAutofit/>
          </a:bodyPr>
          <a:lstStyle/>
          <a:p>
            <a:r>
              <a:rPr lang="en-US" sz="3600" dirty="0" smtClean="0"/>
              <a:t>Project Goals &amp; Deliverables</a:t>
            </a:r>
            <a:r>
              <a:rPr lang="en-US" sz="3600" dirty="0"/>
              <a:t/>
            </a:r>
            <a:br>
              <a:rPr lang="en-US" sz="3600" dirty="0"/>
            </a:br>
            <a:endParaRPr lang="en-US" sz="3600" dirty="0"/>
          </a:p>
        </p:txBody>
      </p:sp>
      <p:pic>
        <p:nvPicPr>
          <p:cNvPr id="10" name="Picture 9"/>
          <p:cNvPicPr>
            <a:picLocks noChangeAspect="1"/>
          </p:cNvPicPr>
          <p:nvPr/>
        </p:nvPicPr>
        <p:blipFill>
          <a:blip r:embed="rId3"/>
          <a:stretch>
            <a:fillRect/>
          </a:stretch>
        </p:blipFill>
        <p:spPr>
          <a:xfrm>
            <a:off x="8930641" y="1072904"/>
            <a:ext cx="2357966" cy="1571977"/>
          </a:xfrm>
          <a:prstGeom prst="rect">
            <a:avLst/>
          </a:prstGeom>
        </p:spPr>
      </p:pic>
      <p:pic>
        <p:nvPicPr>
          <p:cNvPr id="11" name="Picture 10"/>
          <p:cNvPicPr>
            <a:picLocks noChangeAspect="1"/>
          </p:cNvPicPr>
          <p:nvPr/>
        </p:nvPicPr>
        <p:blipFill>
          <a:blip r:embed="rId4"/>
          <a:stretch>
            <a:fillRect/>
          </a:stretch>
        </p:blipFill>
        <p:spPr>
          <a:xfrm>
            <a:off x="8930641" y="2763520"/>
            <a:ext cx="2367195" cy="1578130"/>
          </a:xfrm>
          <a:prstGeom prst="rect">
            <a:avLst/>
          </a:prstGeom>
        </p:spPr>
      </p:pic>
      <p:pic>
        <p:nvPicPr>
          <p:cNvPr id="12" name="Picture 11"/>
          <p:cNvPicPr>
            <a:picLocks noChangeAspect="1"/>
          </p:cNvPicPr>
          <p:nvPr/>
        </p:nvPicPr>
        <p:blipFill>
          <a:blip r:embed="rId5"/>
          <a:stretch>
            <a:fillRect/>
          </a:stretch>
        </p:blipFill>
        <p:spPr>
          <a:xfrm>
            <a:off x="8930641" y="4460289"/>
            <a:ext cx="2390861" cy="1593907"/>
          </a:xfrm>
          <a:prstGeom prst="rect">
            <a:avLst/>
          </a:prstGeom>
        </p:spPr>
      </p:pic>
    </p:spTree>
    <p:extLst>
      <p:ext uri="{BB962C8B-B14F-4D97-AF65-F5344CB8AC3E}">
        <p14:creationId xmlns:p14="http://schemas.microsoft.com/office/powerpoint/2010/main" val="3788388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754" y="537882"/>
            <a:ext cx="6884894" cy="2850777"/>
          </a:xfrm>
        </p:spPr>
        <p:txBody>
          <a:bodyPr anchor="ctr" anchorCtr="0">
            <a:normAutofit/>
          </a:bodyPr>
          <a:lstStyle/>
          <a:p>
            <a:r>
              <a:rPr lang="en-US" sz="3200" dirty="0" smtClean="0"/>
              <a:t>How many people on the beach?</a:t>
            </a:r>
            <a:endParaRPr lang="en-US" sz="3200" b="1" dirty="0">
              <a:solidFill>
                <a:schemeClr val="tx2"/>
              </a:solidFill>
              <a:latin typeface="Raleway" charset="0"/>
              <a:ea typeface="Raleway" charset="0"/>
              <a:cs typeface="Raleway" charset="0"/>
            </a:endParaRPr>
          </a:p>
        </p:txBody>
      </p:sp>
      <p:sp>
        <p:nvSpPr>
          <p:cNvPr id="3" name="Subtitle 2"/>
          <p:cNvSpPr>
            <a:spLocks noGrp="1"/>
          </p:cNvSpPr>
          <p:nvPr>
            <p:ph type="subTitle" idx="1"/>
          </p:nvPr>
        </p:nvSpPr>
        <p:spPr>
          <a:xfrm>
            <a:off x="443754" y="4010817"/>
            <a:ext cx="6884894" cy="1655762"/>
          </a:xfrm>
        </p:spPr>
        <p:txBody>
          <a:bodyPr/>
          <a:lstStyle/>
          <a:p>
            <a:pPr algn="l"/>
            <a:r>
              <a:rPr lang="en-US" b="1" dirty="0" smtClean="0"/>
              <a:t>PI: </a:t>
            </a:r>
            <a:r>
              <a:rPr lang="en-US" dirty="0" smtClean="0"/>
              <a:t>Dave Higdon</a:t>
            </a:r>
          </a:p>
          <a:p>
            <a:r>
              <a:rPr lang="en-US" b="1" dirty="0" smtClean="0"/>
              <a:t>Sponsor: </a:t>
            </a:r>
            <a:r>
              <a:rPr lang="en-US" dirty="0" smtClean="0"/>
              <a:t>City of San Diego Lifeguards</a:t>
            </a:r>
          </a:p>
        </p:txBody>
      </p:sp>
    </p:spTree>
    <p:extLst>
      <p:ext uri="{BB962C8B-B14F-4D97-AF65-F5344CB8AC3E}">
        <p14:creationId xmlns:p14="http://schemas.microsoft.com/office/powerpoint/2010/main" val="8131246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52187" y="0"/>
            <a:ext cx="8887626" cy="6858000"/>
          </a:xfrm>
          <a:prstGeom prst="rect">
            <a:avLst/>
          </a:prstGeom>
        </p:spPr>
      </p:pic>
    </p:spTree>
    <p:extLst>
      <p:ext uri="{BB962C8B-B14F-4D97-AF65-F5344CB8AC3E}">
        <p14:creationId xmlns:p14="http://schemas.microsoft.com/office/powerpoint/2010/main" val="12707259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How many people on the beach?</a:t>
            </a:r>
          </a:p>
        </p:txBody>
      </p:sp>
      <p:sp>
        <p:nvSpPr>
          <p:cNvPr id="9" name="Content Placeholder 4"/>
          <p:cNvSpPr>
            <a:spLocks noGrp="1"/>
          </p:cNvSpPr>
          <p:nvPr>
            <p:ph idx="1"/>
          </p:nvPr>
        </p:nvSpPr>
        <p:spPr>
          <a:xfrm>
            <a:off x="443755" y="1178599"/>
            <a:ext cx="11322422" cy="5121994"/>
          </a:xfrm>
        </p:spPr>
        <p:txBody>
          <a:bodyPr>
            <a:normAutofit fontScale="92500" lnSpcReduction="10000"/>
          </a:bodyPr>
          <a:lstStyle/>
          <a:p>
            <a:r>
              <a:rPr lang="en-US" dirty="0" smtClean="0"/>
              <a:t>They want to estimate how many people use the beach on a given day.</a:t>
            </a:r>
          </a:p>
          <a:p>
            <a:pPr lvl="1"/>
            <a:r>
              <a:rPr lang="en-US" dirty="0" smtClean="0"/>
              <a:t>Would like the estimation approach to be easy, but relatively accurate</a:t>
            </a:r>
          </a:p>
          <a:p>
            <a:pPr lvl="1"/>
            <a:r>
              <a:rPr lang="en-US" dirty="0" smtClean="0"/>
              <a:t>They have 7 different beaches they need the counts for</a:t>
            </a:r>
          </a:p>
          <a:p>
            <a:r>
              <a:rPr lang="en-US" dirty="0" smtClean="0"/>
              <a:t>One approach, use photos taken from the main lifeguard station to estimate how many people are on the beach at the time the photo was taken.</a:t>
            </a:r>
          </a:p>
          <a:p>
            <a:pPr lvl="1"/>
            <a:r>
              <a:rPr lang="en-US" dirty="0" smtClean="0"/>
              <a:t>Would like to use machine learning methods to:</a:t>
            </a:r>
          </a:p>
          <a:p>
            <a:pPr lvl="2"/>
            <a:r>
              <a:rPr lang="en-US" dirty="0" smtClean="0"/>
              <a:t>Count number of people in the identified region</a:t>
            </a:r>
          </a:p>
          <a:p>
            <a:pPr lvl="2"/>
            <a:r>
              <a:rPr lang="en-US" dirty="0" smtClean="0"/>
              <a:t>Automatically identify an area over which to count people</a:t>
            </a:r>
          </a:p>
          <a:p>
            <a:pPr lvl="2"/>
            <a:r>
              <a:rPr lang="en-US" dirty="0" smtClean="0"/>
              <a:t>Given the region and the count, provide an estimate of the total on the beach.</a:t>
            </a:r>
          </a:p>
          <a:p>
            <a:pPr lvl="1"/>
            <a:r>
              <a:rPr lang="en-US" dirty="0" smtClean="0"/>
              <a:t>How do we use ML (or other analytics) to count people in the photo?</a:t>
            </a:r>
          </a:p>
          <a:p>
            <a:pPr lvl="1"/>
            <a:r>
              <a:rPr lang="en-US" dirty="0" smtClean="0"/>
              <a:t>How many photos are required?</a:t>
            </a:r>
          </a:p>
          <a:p>
            <a:pPr lvl="1"/>
            <a:r>
              <a:rPr lang="en-US" dirty="0" smtClean="0"/>
              <a:t>How much training is needed for ML approach to work?</a:t>
            </a:r>
          </a:p>
          <a:p>
            <a:pPr lvl="1"/>
            <a:r>
              <a:rPr lang="en-US" dirty="0" smtClean="0"/>
              <a:t>Can we make an app that automatically does this, producing a crowd estimate (with uncertainty bounds)?</a:t>
            </a:r>
          </a:p>
        </p:txBody>
      </p:sp>
    </p:spTree>
    <p:extLst>
      <p:ext uri="{BB962C8B-B14F-4D97-AF65-F5344CB8AC3E}">
        <p14:creationId xmlns:p14="http://schemas.microsoft.com/office/powerpoint/2010/main" val="201616078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033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5864705" cy="329889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7905" y="0"/>
            <a:ext cx="5864704" cy="329889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51296"/>
            <a:ext cx="5864704" cy="329889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7905" y="3449311"/>
            <a:ext cx="5864704" cy="3298896"/>
          </a:xfrm>
          <a:prstGeom prst="rect">
            <a:avLst/>
          </a:prstGeom>
        </p:spPr>
      </p:pic>
      <p:sp>
        <p:nvSpPr>
          <p:cNvPr id="2" name="Title 1"/>
          <p:cNvSpPr>
            <a:spLocks noGrp="1"/>
          </p:cNvSpPr>
          <p:nvPr>
            <p:ph type="title"/>
          </p:nvPr>
        </p:nvSpPr>
        <p:spPr>
          <a:xfrm>
            <a:off x="609600" y="-99615"/>
            <a:ext cx="10972800" cy="901187"/>
          </a:xfrm>
        </p:spPr>
        <p:txBody>
          <a:bodyPr/>
          <a:lstStyle/>
          <a:p>
            <a:r>
              <a:rPr lang="en-US" dirty="0" smtClean="0">
                <a:solidFill>
                  <a:schemeClr val="accent2">
                    <a:lumMod val="60000"/>
                    <a:lumOff val="40000"/>
                  </a:schemeClr>
                </a:solidFill>
              </a:rPr>
              <a:t>Photos from main PB tower</a:t>
            </a:r>
            <a:endParaRPr lang="en-US" dirty="0">
              <a:solidFill>
                <a:schemeClr val="accent2">
                  <a:lumMod val="60000"/>
                  <a:lumOff val="40000"/>
                </a:schemeClr>
              </a:solidFill>
            </a:endParaRPr>
          </a:p>
        </p:txBody>
      </p:sp>
      <p:sp>
        <p:nvSpPr>
          <p:cNvPr id="7" name="Content Placeholder 2"/>
          <p:cNvSpPr txBox="1">
            <a:spLocks/>
          </p:cNvSpPr>
          <p:nvPr/>
        </p:nvSpPr>
        <p:spPr>
          <a:xfrm>
            <a:off x="6740850" y="5588000"/>
            <a:ext cx="5394960" cy="1056641"/>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2"/>
                </a:solidFill>
                <a:latin typeface="Trebuchet MS" charset="0"/>
                <a:ea typeface="Trebuchet MS" charset="0"/>
                <a:cs typeface="Trebuchet MS" charset="0"/>
              </a:defRPr>
            </a:lvl1pPr>
            <a:lvl2pPr marL="685800" indent="-228600" algn="l" defTabSz="914400" rtl="0" eaLnBrk="1" latinLnBrk="0" hangingPunct="1">
              <a:lnSpc>
                <a:spcPct val="90000"/>
              </a:lnSpc>
              <a:spcBef>
                <a:spcPts val="500"/>
              </a:spcBef>
              <a:buFont typeface="Arial"/>
              <a:buChar char="•"/>
              <a:defRPr sz="2400" kern="1200">
                <a:solidFill>
                  <a:schemeClr val="tx2"/>
                </a:solidFill>
                <a:latin typeface="Trebuchet MS" charset="0"/>
                <a:ea typeface="Trebuchet MS" charset="0"/>
                <a:cs typeface="Trebuchet MS" charset="0"/>
              </a:defRPr>
            </a:lvl2pPr>
            <a:lvl3pPr marL="1143000" indent="-228600" algn="l" defTabSz="914400" rtl="0" eaLnBrk="1" latinLnBrk="0" hangingPunct="1">
              <a:lnSpc>
                <a:spcPct val="90000"/>
              </a:lnSpc>
              <a:spcBef>
                <a:spcPts val="500"/>
              </a:spcBef>
              <a:buFont typeface="Arial"/>
              <a:buChar char="•"/>
              <a:defRPr sz="2000" kern="1200">
                <a:solidFill>
                  <a:schemeClr val="tx2"/>
                </a:solidFill>
                <a:latin typeface="Trebuchet MS" charset="0"/>
                <a:ea typeface="Trebuchet MS" charset="0"/>
                <a:cs typeface="Trebuchet MS" charset="0"/>
              </a:defRPr>
            </a:lvl3pPr>
            <a:lvl4pPr marL="1600200" indent="-228600" algn="l" defTabSz="914400" rtl="0" eaLnBrk="1" latinLnBrk="0" hangingPunct="1">
              <a:lnSpc>
                <a:spcPct val="90000"/>
              </a:lnSpc>
              <a:spcBef>
                <a:spcPts val="500"/>
              </a:spcBef>
              <a:buFont typeface="Arial"/>
              <a:buChar char="•"/>
              <a:defRPr sz="1800" kern="1200">
                <a:solidFill>
                  <a:schemeClr val="tx2"/>
                </a:solidFill>
                <a:latin typeface="Trebuchet MS" charset="0"/>
                <a:ea typeface="Trebuchet MS" charset="0"/>
                <a:cs typeface="Trebuchet MS" charset="0"/>
              </a:defRPr>
            </a:lvl4pPr>
            <a:lvl5pPr marL="2057400" indent="-228600" algn="l" defTabSz="914400" rtl="0" eaLnBrk="1" latinLnBrk="0" hangingPunct="1">
              <a:lnSpc>
                <a:spcPct val="90000"/>
              </a:lnSpc>
              <a:spcBef>
                <a:spcPts val="500"/>
              </a:spcBef>
              <a:buFont typeface="Arial"/>
              <a:buChar char="•"/>
              <a:defRPr sz="1800" kern="1200">
                <a:solidFill>
                  <a:schemeClr val="tx2"/>
                </a:solidFill>
                <a:latin typeface="Trebuchet MS" charset="0"/>
                <a:ea typeface="Trebuchet MS" charset="0"/>
                <a:cs typeface="Trebuchet M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solidFill>
                  <a:srgbClr val="FF0000"/>
                </a:solidFill>
              </a:rPr>
              <a:t>Will have additional times of day to use as a ground truth</a:t>
            </a:r>
          </a:p>
          <a:p>
            <a:pPr marL="0" indent="0" algn="ctr">
              <a:buNone/>
            </a:pPr>
            <a:r>
              <a:rPr lang="en-US" dirty="0" smtClean="0">
                <a:solidFill>
                  <a:srgbClr val="7030A0"/>
                </a:solidFill>
              </a:rPr>
              <a:t>Aaron</a:t>
            </a:r>
            <a:r>
              <a:rPr lang="en-US" dirty="0">
                <a:solidFill>
                  <a:srgbClr val="7030A0"/>
                </a:solidFill>
              </a:rPr>
              <a:t>, show the drone movie!</a:t>
            </a:r>
          </a:p>
          <a:p>
            <a:endParaRPr lang="en-US" dirty="0">
              <a:solidFill>
                <a:srgbClr val="FF0000"/>
              </a:solidFill>
            </a:endParaRPr>
          </a:p>
        </p:txBody>
      </p:sp>
    </p:spTree>
    <p:extLst>
      <p:ext uri="{BB962C8B-B14F-4D97-AF65-F5344CB8AC3E}">
        <p14:creationId xmlns:p14="http://schemas.microsoft.com/office/powerpoint/2010/main" val="4699147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8394" y="1807883"/>
            <a:ext cx="6884894" cy="1961478"/>
          </a:xfrm>
        </p:spPr>
        <p:txBody>
          <a:bodyPr anchor="ctr" anchorCtr="0">
            <a:normAutofit/>
          </a:bodyPr>
          <a:lstStyle/>
          <a:p>
            <a:r>
              <a:rPr lang="en-US" sz="3200" dirty="0" smtClean="0">
                <a:solidFill>
                  <a:srgbClr val="C00000"/>
                </a:solidFill>
              </a:rPr>
              <a:t>Now tell us which projects you’d like to work on this summer!</a:t>
            </a:r>
            <a:endParaRPr lang="en-US" sz="3200" b="1" dirty="0">
              <a:solidFill>
                <a:srgbClr val="C00000"/>
              </a:solidFill>
            </a:endParaRPr>
          </a:p>
        </p:txBody>
      </p:sp>
    </p:spTree>
    <p:extLst>
      <p:ext uri="{BB962C8B-B14F-4D97-AF65-F5344CB8AC3E}">
        <p14:creationId xmlns:p14="http://schemas.microsoft.com/office/powerpoint/2010/main" val="77471609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Tips &amp; Instructions</a:t>
            </a:r>
            <a:endParaRPr lang="en-US" sz="3600" dirty="0"/>
          </a:p>
        </p:txBody>
      </p:sp>
      <p:sp>
        <p:nvSpPr>
          <p:cNvPr id="5" name="Content Placeholder 4"/>
          <p:cNvSpPr txBox="1">
            <a:spLocks/>
          </p:cNvSpPr>
          <p:nvPr/>
        </p:nvSpPr>
        <p:spPr>
          <a:xfrm>
            <a:off x="664285" y="1198879"/>
            <a:ext cx="10881360" cy="443992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400" kern="1200">
                <a:solidFill>
                  <a:schemeClr val="tx2"/>
                </a:solidFill>
                <a:latin typeface="Trebuchet MS" charset="0"/>
                <a:ea typeface="Trebuchet MS" charset="0"/>
                <a:cs typeface="Trebuchet MS" charset="0"/>
              </a:defRPr>
            </a:lvl1pPr>
            <a:lvl2pPr marL="457200" indent="0" algn="ctr" defTabSz="914400" rtl="0" eaLnBrk="1" latinLnBrk="0" hangingPunct="1">
              <a:lnSpc>
                <a:spcPct val="90000"/>
              </a:lnSpc>
              <a:spcBef>
                <a:spcPts val="500"/>
              </a:spcBef>
              <a:buFont typeface="Arial"/>
              <a:buNone/>
              <a:defRPr sz="2000" kern="1200">
                <a:solidFill>
                  <a:schemeClr val="tx2"/>
                </a:solidFill>
                <a:latin typeface="Trebuchet MS" charset="0"/>
                <a:ea typeface="Trebuchet MS" charset="0"/>
                <a:cs typeface="Trebuchet MS" charset="0"/>
              </a:defRPr>
            </a:lvl2pPr>
            <a:lvl3pPr marL="914400" indent="0" algn="ctr" defTabSz="914400" rtl="0" eaLnBrk="1" latinLnBrk="0" hangingPunct="1">
              <a:lnSpc>
                <a:spcPct val="90000"/>
              </a:lnSpc>
              <a:spcBef>
                <a:spcPts val="500"/>
              </a:spcBef>
              <a:buFont typeface="Arial"/>
              <a:buNone/>
              <a:defRPr sz="1800" kern="1200">
                <a:solidFill>
                  <a:schemeClr val="tx2"/>
                </a:solidFill>
                <a:latin typeface="Trebuchet MS" charset="0"/>
                <a:ea typeface="Trebuchet MS" charset="0"/>
                <a:cs typeface="Trebuchet MS" charset="0"/>
              </a:defRPr>
            </a:lvl3pPr>
            <a:lvl4pPr marL="1371600" indent="0" algn="ctr" defTabSz="914400" rtl="0" eaLnBrk="1" latinLnBrk="0" hangingPunct="1">
              <a:lnSpc>
                <a:spcPct val="90000"/>
              </a:lnSpc>
              <a:spcBef>
                <a:spcPts val="500"/>
              </a:spcBef>
              <a:buFont typeface="Arial"/>
              <a:buNone/>
              <a:defRPr sz="1600" kern="1200">
                <a:solidFill>
                  <a:schemeClr val="tx2"/>
                </a:solidFill>
                <a:latin typeface="Trebuchet MS" charset="0"/>
                <a:ea typeface="Trebuchet MS" charset="0"/>
                <a:cs typeface="Trebuchet MS" charset="0"/>
              </a:defRPr>
            </a:lvl4pPr>
            <a:lvl5pPr marL="1828800" indent="0" algn="ctr" defTabSz="914400" rtl="0" eaLnBrk="1" latinLnBrk="0" hangingPunct="1">
              <a:lnSpc>
                <a:spcPct val="90000"/>
              </a:lnSpc>
              <a:spcBef>
                <a:spcPts val="500"/>
              </a:spcBef>
              <a:buFont typeface="Arial"/>
              <a:buNone/>
              <a:defRPr sz="1600" kern="1200">
                <a:solidFill>
                  <a:schemeClr val="tx2"/>
                </a:solidFill>
                <a:latin typeface="Trebuchet MS" charset="0"/>
                <a:ea typeface="Trebuchet MS" charset="0"/>
                <a:cs typeface="Trebuchet MS"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buFont typeface="Arial" charset="0"/>
              <a:buChar char="•"/>
            </a:pPr>
            <a:r>
              <a:rPr lang="en-US" dirty="0" smtClean="0"/>
              <a:t>Read the ‘Project Descriptions’ in the Google Drive Shared Folder</a:t>
            </a:r>
          </a:p>
          <a:p>
            <a:pPr marL="342900" indent="-342900">
              <a:buFont typeface="Arial" charset="0"/>
              <a:buChar char="•"/>
            </a:pPr>
            <a:r>
              <a:rPr lang="en-US" dirty="0" smtClean="0"/>
              <a:t>Talk to Project PI’s &amp; Co-PI’s for more information</a:t>
            </a:r>
          </a:p>
          <a:p>
            <a:pPr marL="342900" indent="-342900">
              <a:buFont typeface="Arial" charset="0"/>
              <a:buChar char="•"/>
            </a:pPr>
            <a:r>
              <a:rPr lang="en-US" dirty="0" smtClean="0"/>
              <a:t>Send an email to </a:t>
            </a:r>
            <a:r>
              <a:rPr lang="en-US" dirty="0"/>
              <a:t>Gizem Korkmaz (</a:t>
            </a:r>
            <a:r>
              <a:rPr lang="en-US" dirty="0">
                <a:hlinkClick r:id="rId2"/>
              </a:rPr>
              <a:t>gkorkmaz@vt.edu)</a:t>
            </a:r>
            <a:r>
              <a:rPr lang="en-US" dirty="0"/>
              <a:t> &amp; Aaron Schroeder (</a:t>
            </a:r>
            <a:r>
              <a:rPr lang="en-US" dirty="0">
                <a:hlinkClick r:id="rId3"/>
              </a:rPr>
              <a:t>aschroed@vt.edu)</a:t>
            </a:r>
            <a:r>
              <a:rPr lang="en-US" dirty="0"/>
              <a:t> </a:t>
            </a:r>
            <a:r>
              <a:rPr lang="en-US" dirty="0" smtClean="0"/>
              <a:t>indicating:</a:t>
            </a:r>
          </a:p>
          <a:p>
            <a:r>
              <a:rPr lang="en-US" dirty="0" smtClean="0"/>
              <a:t>	- </a:t>
            </a:r>
            <a:r>
              <a:rPr lang="en-US" dirty="0" smtClean="0">
                <a:solidFill>
                  <a:srgbClr val="7030A0"/>
                </a:solidFill>
              </a:rPr>
              <a:t>top </a:t>
            </a:r>
            <a:r>
              <a:rPr lang="en-US" dirty="0">
                <a:solidFill>
                  <a:srgbClr val="7030A0"/>
                </a:solidFill>
              </a:rPr>
              <a:t>5</a:t>
            </a:r>
            <a:r>
              <a:rPr lang="en-US" dirty="0"/>
              <a:t> project </a:t>
            </a:r>
            <a:r>
              <a:rPr lang="en-US" dirty="0" smtClean="0"/>
              <a:t>choices</a:t>
            </a:r>
          </a:p>
          <a:p>
            <a:r>
              <a:rPr lang="en-US" dirty="0"/>
              <a:t>	</a:t>
            </a:r>
            <a:r>
              <a:rPr lang="en-US" dirty="0" smtClean="0"/>
              <a:t>- level of R (and other language) skills </a:t>
            </a:r>
            <a:r>
              <a:rPr lang="en-US" dirty="0"/>
              <a:t>(</a:t>
            </a:r>
            <a:r>
              <a:rPr lang="en-US" dirty="0">
                <a:solidFill>
                  <a:srgbClr val="00B050"/>
                </a:solidFill>
              </a:rPr>
              <a:t>none/low/medium/high</a:t>
            </a:r>
            <a:r>
              <a:rPr lang="en-US" dirty="0"/>
              <a:t>) </a:t>
            </a:r>
            <a:endParaRPr lang="en-US" dirty="0" smtClean="0"/>
          </a:p>
          <a:p>
            <a:pPr marL="342900" indent="-342900">
              <a:buFont typeface="Arial" charset="0"/>
              <a:buChar char="•"/>
            </a:pPr>
            <a:r>
              <a:rPr lang="en-US" dirty="0" smtClean="0"/>
              <a:t>by </a:t>
            </a:r>
            <a:r>
              <a:rPr lang="en-US" u="sng" dirty="0" smtClean="0"/>
              <a:t>9AM tomorrow, sooner the better</a:t>
            </a:r>
            <a:r>
              <a:rPr lang="en-US" dirty="0" smtClean="0"/>
              <a:t>!</a:t>
            </a:r>
          </a:p>
          <a:p>
            <a:pPr marL="342900" indent="-342900">
              <a:buFont typeface="Arial" charset="0"/>
              <a:buChar char="•"/>
            </a:pPr>
            <a:r>
              <a:rPr lang="en-US" dirty="0" smtClean="0"/>
              <a:t>Talk to Gizem &amp; Aaron for suggestions, Offices 3-010 &amp; 3-030</a:t>
            </a:r>
          </a:p>
          <a:p>
            <a:pPr marL="342900" indent="-342900">
              <a:buFont typeface="Arial" charset="0"/>
              <a:buChar char="•"/>
            </a:pPr>
            <a:r>
              <a:rPr lang="en-US" dirty="0" smtClean="0"/>
              <a:t>You will be assigned projects and mentors tomorrow!</a:t>
            </a:r>
          </a:p>
        </p:txBody>
      </p:sp>
    </p:spTree>
    <p:extLst>
      <p:ext uri="{BB962C8B-B14F-4D97-AF65-F5344CB8AC3E}">
        <p14:creationId xmlns:p14="http://schemas.microsoft.com/office/powerpoint/2010/main" val="2055141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434" y="0"/>
            <a:ext cx="11322422" cy="1021976"/>
          </a:xfrm>
        </p:spPr>
        <p:txBody>
          <a:bodyPr>
            <a:normAutofit/>
          </a:bodyPr>
          <a:lstStyle/>
          <a:p>
            <a:r>
              <a:rPr lang="en-US" sz="4000" dirty="0" smtClean="0"/>
              <a:t>Projects</a:t>
            </a:r>
            <a:endParaRPr lang="en-US" sz="4000" dirty="0"/>
          </a:p>
        </p:txBody>
      </p:sp>
      <p:sp>
        <p:nvSpPr>
          <p:cNvPr id="3" name="Content Placeholder 2"/>
          <p:cNvSpPr>
            <a:spLocks noGrp="1"/>
          </p:cNvSpPr>
          <p:nvPr>
            <p:ph idx="1"/>
          </p:nvPr>
        </p:nvSpPr>
        <p:spPr>
          <a:xfrm>
            <a:off x="660400" y="1127760"/>
            <a:ext cx="10551160" cy="5069840"/>
          </a:xfrm>
        </p:spPr>
        <p:txBody>
          <a:bodyPr>
            <a:normAutofit fontScale="70000" lnSpcReduction="20000"/>
          </a:bodyPr>
          <a:lstStyle/>
          <a:p>
            <a:r>
              <a:rPr lang="en-US" dirty="0" smtClean="0"/>
              <a:t>DSPG Group Project </a:t>
            </a:r>
            <a:r>
              <a:rPr lang="mr-IN" dirty="0" smtClean="0"/>
              <a:t>–</a:t>
            </a:r>
            <a:r>
              <a:rPr lang="en-US" dirty="0" smtClean="0"/>
              <a:t> Community Profiles &amp; Indicators</a:t>
            </a:r>
          </a:p>
          <a:p>
            <a:pPr lvl="1"/>
            <a:r>
              <a:rPr lang="en-US" dirty="0" smtClean="0"/>
              <a:t>Alexandria </a:t>
            </a:r>
          </a:p>
          <a:p>
            <a:pPr lvl="1"/>
            <a:r>
              <a:rPr lang="en-US" dirty="0" smtClean="0"/>
              <a:t>Arlington</a:t>
            </a:r>
          </a:p>
          <a:p>
            <a:pPr lvl="1"/>
            <a:r>
              <a:rPr lang="en-US" dirty="0" smtClean="0"/>
              <a:t>Fairfax</a:t>
            </a:r>
          </a:p>
          <a:p>
            <a:pPr lvl="1"/>
            <a:r>
              <a:rPr lang="en-US" dirty="0" smtClean="0"/>
              <a:t>New Kent</a:t>
            </a:r>
          </a:p>
          <a:p>
            <a:pPr lvl="1"/>
            <a:r>
              <a:rPr lang="en-US" dirty="0" smtClean="0"/>
              <a:t>Roanoke</a:t>
            </a:r>
          </a:p>
          <a:p>
            <a:r>
              <a:rPr lang="en-US" dirty="0" smtClean="0"/>
              <a:t>NSF NCSES Projects</a:t>
            </a:r>
          </a:p>
          <a:p>
            <a:pPr lvl="1"/>
            <a:r>
              <a:rPr lang="en-US" dirty="0" smtClean="0"/>
              <a:t>Open Source Software (OSS)</a:t>
            </a:r>
          </a:p>
          <a:p>
            <a:pPr lvl="1"/>
            <a:r>
              <a:rPr lang="en-US" dirty="0" smtClean="0"/>
              <a:t>Business Innovation</a:t>
            </a:r>
          </a:p>
          <a:p>
            <a:pPr lvl="1"/>
            <a:r>
              <a:rPr lang="en-US" dirty="0" smtClean="0"/>
              <a:t>STEM Education</a:t>
            </a:r>
          </a:p>
          <a:p>
            <a:r>
              <a:rPr lang="en-US" dirty="0"/>
              <a:t>Army Research </a:t>
            </a:r>
            <a:r>
              <a:rPr lang="en-US" dirty="0" smtClean="0"/>
              <a:t>Institute (ARI)</a:t>
            </a:r>
          </a:p>
          <a:p>
            <a:r>
              <a:rPr lang="en-US" dirty="0"/>
              <a:t>State Council of Higher Education for Virginia (SCHEV</a:t>
            </a:r>
            <a:r>
              <a:rPr lang="en-US" dirty="0" smtClean="0"/>
              <a:t>)</a:t>
            </a:r>
          </a:p>
          <a:p>
            <a:r>
              <a:rPr lang="en-US" dirty="0" smtClean="0"/>
              <a:t>Washington Metropolitan Area Transit (WMATA) Project</a:t>
            </a:r>
          </a:p>
          <a:p>
            <a:r>
              <a:rPr lang="en-US" dirty="0" smtClean="0"/>
              <a:t>Arlington County Projects</a:t>
            </a:r>
          </a:p>
          <a:p>
            <a:pPr lvl="1"/>
            <a:r>
              <a:rPr lang="en-US" dirty="0" smtClean="0"/>
              <a:t>Public Safety 911: Police and Fire Departments (AC 911)</a:t>
            </a:r>
          </a:p>
          <a:p>
            <a:pPr lvl="1"/>
            <a:r>
              <a:rPr lang="en-US" dirty="0" smtClean="0"/>
              <a:t>Department of Human Services (DHS)</a:t>
            </a:r>
          </a:p>
          <a:p>
            <a:r>
              <a:rPr lang="en-US" dirty="0" smtClean="0"/>
              <a:t>The Beach</a:t>
            </a:r>
            <a:endParaRPr lang="en-US" dirty="0"/>
          </a:p>
        </p:txBody>
      </p:sp>
    </p:spTree>
    <p:extLst>
      <p:ext uri="{BB962C8B-B14F-4D97-AF65-F5344CB8AC3E}">
        <p14:creationId xmlns:p14="http://schemas.microsoft.com/office/powerpoint/2010/main" val="10143405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0800"/>
            <a:ext cx="12192000" cy="1143000"/>
          </a:xfrm>
        </p:spPr>
        <p:txBody>
          <a:bodyPr>
            <a:normAutofit/>
          </a:bodyPr>
          <a:lstStyle/>
          <a:p>
            <a:pPr algn="ctr"/>
            <a:r>
              <a:rPr lang="en-US" sz="4000" b="1" dirty="0" smtClean="0">
                <a:latin typeface="Raleway"/>
                <a:ea typeface="Eurostile" charset="0"/>
                <a:cs typeface="Raleway"/>
              </a:rPr>
              <a:t>SDAL Data Framework</a:t>
            </a:r>
            <a:endParaRPr lang="en-US" sz="4000" b="1" dirty="0">
              <a:latin typeface="Raleway"/>
              <a:cs typeface="Raleway"/>
            </a:endParaRPr>
          </a:p>
        </p:txBody>
      </p:sp>
      <p:sp>
        <p:nvSpPr>
          <p:cNvPr id="2" name="TextBox 1"/>
          <p:cNvSpPr txBox="1"/>
          <p:nvPr/>
        </p:nvSpPr>
        <p:spPr>
          <a:xfrm>
            <a:off x="508001" y="1193800"/>
            <a:ext cx="184731" cy="666786"/>
          </a:xfrm>
          <a:prstGeom prst="rect">
            <a:avLst/>
          </a:prstGeom>
          <a:noFill/>
        </p:spPr>
        <p:txBody>
          <a:bodyPr wrap="none" rtlCol="0">
            <a:spAutoFit/>
          </a:bodyPr>
          <a:lstStyle/>
          <a:p>
            <a:pPr>
              <a:buClr>
                <a:schemeClr val="tx1"/>
              </a:buClr>
            </a:pPr>
            <a:endParaRPr lang="en-US" sz="3733" dirty="0">
              <a:latin typeface="Arial Narrow" charset="0"/>
              <a:ea typeface="Arial Narrow" charset="0"/>
              <a:cs typeface="Arial Narrow" charset="0"/>
            </a:endParaRPr>
          </a:p>
        </p:txBody>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l="778" t="841" b="865"/>
          <a:stretch/>
        </p:blipFill>
        <p:spPr>
          <a:xfrm>
            <a:off x="1652016" y="1193800"/>
            <a:ext cx="8887968" cy="5425440"/>
          </a:xfrm>
          <a:prstGeom prst="rect">
            <a:avLst/>
          </a:prstGeom>
          <a:ln w="28575">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097187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754" y="537882"/>
            <a:ext cx="6884894" cy="2850777"/>
          </a:xfrm>
        </p:spPr>
        <p:txBody>
          <a:bodyPr anchor="ctr" anchorCtr="0">
            <a:normAutofit/>
          </a:bodyPr>
          <a:lstStyle/>
          <a:p>
            <a:r>
              <a:rPr lang="en-US" sz="3200" dirty="0" smtClean="0"/>
              <a:t>Equity in Alexandria</a:t>
            </a:r>
            <a:endParaRPr lang="en-US" sz="3200" b="1" dirty="0">
              <a:solidFill>
                <a:schemeClr val="tx2"/>
              </a:solidFill>
              <a:latin typeface="Raleway" charset="0"/>
              <a:ea typeface="Raleway" charset="0"/>
              <a:cs typeface="Raleway" charset="0"/>
            </a:endParaRPr>
          </a:p>
        </p:txBody>
      </p:sp>
      <p:sp>
        <p:nvSpPr>
          <p:cNvPr id="3" name="Subtitle 2"/>
          <p:cNvSpPr>
            <a:spLocks noGrp="1"/>
          </p:cNvSpPr>
          <p:nvPr>
            <p:ph type="subTitle" idx="1"/>
          </p:nvPr>
        </p:nvSpPr>
        <p:spPr>
          <a:xfrm>
            <a:off x="443754" y="3760296"/>
            <a:ext cx="10529046" cy="1655762"/>
          </a:xfrm>
        </p:spPr>
        <p:txBody>
          <a:bodyPr>
            <a:normAutofit/>
          </a:bodyPr>
          <a:lstStyle/>
          <a:p>
            <a:r>
              <a:rPr lang="en-US" b="1" dirty="0" smtClean="0"/>
              <a:t>PI &amp; Co-PI: </a:t>
            </a:r>
            <a:r>
              <a:rPr lang="en-US" dirty="0" smtClean="0"/>
              <a:t>Emily </a:t>
            </a:r>
            <a:r>
              <a:rPr lang="en-US" dirty="0" err="1" smtClean="0"/>
              <a:t>Molfino</a:t>
            </a:r>
            <a:r>
              <a:rPr lang="en-US" dirty="0"/>
              <a:t> &amp; Stephanie Shipp</a:t>
            </a:r>
            <a:endParaRPr lang="en-US" dirty="0" smtClean="0"/>
          </a:p>
          <a:p>
            <a:r>
              <a:rPr lang="en-US" b="1" dirty="0" smtClean="0"/>
              <a:t>Team</a:t>
            </a:r>
            <a:r>
              <a:rPr lang="en-US" b="1" dirty="0" smtClean="0"/>
              <a:t>: </a:t>
            </a:r>
            <a:r>
              <a:rPr lang="en-US" dirty="0" smtClean="0"/>
              <a:t>Vicki Lancaster, Mark Orr</a:t>
            </a:r>
            <a:endParaRPr lang="en-US" dirty="0" smtClean="0"/>
          </a:p>
          <a:p>
            <a:r>
              <a:rPr lang="en-US" b="1" dirty="0" smtClean="0"/>
              <a:t>Sponsor: </a:t>
            </a:r>
            <a:r>
              <a:rPr lang="en-US" dirty="0" smtClean="0"/>
              <a:t>City of Alexandria, Office of Performance and Accountability</a:t>
            </a:r>
          </a:p>
        </p:txBody>
      </p:sp>
      <p:pic>
        <p:nvPicPr>
          <p:cNvPr id="4" name="Picture 3"/>
          <p:cNvPicPr>
            <a:picLocks noChangeAspect="1"/>
          </p:cNvPicPr>
          <p:nvPr/>
        </p:nvPicPr>
        <p:blipFill>
          <a:blip r:embed="rId3"/>
          <a:stretch>
            <a:fillRect/>
          </a:stretch>
        </p:blipFill>
        <p:spPr>
          <a:xfrm>
            <a:off x="4394201" y="5068028"/>
            <a:ext cx="2433319" cy="1622213"/>
          </a:xfrm>
          <a:prstGeom prst="rect">
            <a:avLst/>
          </a:prstGeom>
        </p:spPr>
      </p:pic>
    </p:spTree>
    <p:extLst>
      <p:ext uri="{BB962C8B-B14F-4D97-AF65-F5344CB8AC3E}">
        <p14:creationId xmlns:p14="http://schemas.microsoft.com/office/powerpoint/2010/main" val="9639663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8630" y="0"/>
            <a:ext cx="10274739" cy="6858000"/>
          </a:xfrm>
          <a:prstGeom prst="rect">
            <a:avLst/>
          </a:prstGeom>
        </p:spPr>
      </p:pic>
    </p:spTree>
    <p:extLst>
      <p:ext uri="{BB962C8B-B14F-4D97-AF65-F5344CB8AC3E}">
        <p14:creationId xmlns:p14="http://schemas.microsoft.com/office/powerpoint/2010/main" val="19805457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2126</TotalTime>
  <Words>3364</Words>
  <Application>Microsoft Macintosh PowerPoint</Application>
  <PresentationFormat>Widescreen</PresentationFormat>
  <Paragraphs>322</Paragraphs>
  <Slides>64</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64</vt:i4>
      </vt:variant>
    </vt:vector>
  </HeadingPairs>
  <TitlesOfParts>
    <vt:vector size="78" baseType="lpstr">
      <vt:lpstr>Arial Narrow</vt:lpstr>
      <vt:lpstr>Calibri</vt:lpstr>
      <vt:lpstr>Eurostile</vt:lpstr>
      <vt:lpstr>Garamond</vt:lpstr>
      <vt:lpstr>Gill Sans</vt:lpstr>
      <vt:lpstr>Gill Sans Light</vt:lpstr>
      <vt:lpstr>Gill Sans SemiBold</vt:lpstr>
      <vt:lpstr>Helvetica</vt:lpstr>
      <vt:lpstr>Raleway</vt:lpstr>
      <vt:lpstr>Raleway Light </vt:lpstr>
      <vt:lpstr>Trebuchet MS</vt:lpstr>
      <vt:lpstr>Wingdings</vt:lpstr>
      <vt:lpstr>Arial</vt:lpstr>
      <vt:lpstr>Office Theme</vt:lpstr>
      <vt:lpstr>DSPG 2017 Project Descriptions</vt:lpstr>
      <vt:lpstr>Outline</vt:lpstr>
      <vt:lpstr>Group Project: Community Profiles and Composite Indicators</vt:lpstr>
      <vt:lpstr>PowerPoint Presentation</vt:lpstr>
      <vt:lpstr>PowerPoint Presentation</vt:lpstr>
      <vt:lpstr>PowerPoint Presentation</vt:lpstr>
      <vt:lpstr>SDAL Data Framework</vt:lpstr>
      <vt:lpstr>Equity in Alexandria</vt:lpstr>
      <vt:lpstr>PowerPoint Presentation</vt:lpstr>
      <vt:lpstr>PowerPoint Presentation</vt:lpstr>
      <vt:lpstr>Needs Assessment in Arlington</vt:lpstr>
      <vt:lpstr>Research Questions</vt:lpstr>
      <vt:lpstr>Identifying and Predicting Effects  of Trends on Youth Population in Fairfax County</vt:lpstr>
      <vt:lpstr>Research Questions</vt:lpstr>
      <vt:lpstr>Project Goals &amp; Deliverables</vt:lpstr>
      <vt:lpstr>Developing a New, Data-Driven project for New Kent County, VA</vt:lpstr>
      <vt:lpstr>Research Questions</vt:lpstr>
      <vt:lpstr>Project Goals &amp; Deliverables</vt:lpstr>
      <vt:lpstr>Local Characterization of  Refugee Social Contexts in Place and Time:  Insights from local data sources</vt:lpstr>
      <vt:lpstr>PowerPoint Presentation</vt:lpstr>
      <vt:lpstr>PowerPoint Presentation</vt:lpstr>
      <vt:lpstr>PowerPoint Presentation</vt:lpstr>
      <vt:lpstr>Project Objectives</vt:lpstr>
      <vt:lpstr>NSF National Center for Science and Engineering Statistics (NCSES) </vt:lpstr>
      <vt:lpstr>Measuring the Impact of Open Source Software Innovation  </vt:lpstr>
      <vt:lpstr>Project Overview</vt:lpstr>
      <vt:lpstr>Research Questions</vt:lpstr>
      <vt:lpstr>Project Goals &amp; Deliverables</vt:lpstr>
      <vt:lpstr>Measuring Business Innovation Using Non-Traditional Data Sources </vt:lpstr>
      <vt:lpstr>Project Overview</vt:lpstr>
      <vt:lpstr>Research Questions</vt:lpstr>
      <vt:lpstr>Project Goals &amp; Deliverables</vt:lpstr>
      <vt:lpstr>Identifying All (Traditional and Non-traditional) STEM Pathways</vt:lpstr>
      <vt:lpstr>Project Overview</vt:lpstr>
      <vt:lpstr>Research Questions</vt:lpstr>
      <vt:lpstr>Example Pathways to STEM Workforce</vt:lpstr>
      <vt:lpstr>Project Goals &amp; Deliverables</vt:lpstr>
      <vt:lpstr>Creating Profiles of Army Bases</vt:lpstr>
      <vt:lpstr>PowerPoint Presentation</vt:lpstr>
      <vt:lpstr>PowerPoint Presentation</vt:lpstr>
      <vt:lpstr>PowerPoint Presentation</vt:lpstr>
      <vt:lpstr>Initial Exploratory Analysis via Machine Learning of Synthetic VLDS data sets for Variable Identification</vt:lpstr>
      <vt:lpstr>Project Overview</vt:lpstr>
      <vt:lpstr>Project Overview</vt:lpstr>
      <vt:lpstr>Project Overview</vt:lpstr>
      <vt:lpstr>Project Goals &amp; Deliverables</vt:lpstr>
      <vt:lpstr>Fee Evasion in Public Transportation</vt:lpstr>
      <vt:lpstr>PowerPoint Presentation</vt:lpstr>
      <vt:lpstr>PowerPoint Presentation</vt:lpstr>
      <vt:lpstr>Repurposing 911 Data toward Evidence-Based Policy </vt:lpstr>
      <vt:lpstr>Project Overview</vt:lpstr>
      <vt:lpstr>Research Questions</vt:lpstr>
      <vt:lpstr>PowerPoint Presentation</vt:lpstr>
      <vt:lpstr>Project Goals &amp; Deliverables</vt:lpstr>
      <vt:lpstr>Data Federation for  Human Service Client Characterization</vt:lpstr>
      <vt:lpstr>Project Overview</vt:lpstr>
      <vt:lpstr>Research Questions</vt:lpstr>
      <vt:lpstr>Project Goals &amp; Deliverables </vt:lpstr>
      <vt:lpstr>How many people on the beach?</vt:lpstr>
      <vt:lpstr>How many people on the beach?</vt:lpstr>
      <vt:lpstr>Photos from main PB tower</vt:lpstr>
      <vt:lpstr>Now tell us which projects you’d like to work on this summer!</vt:lpstr>
      <vt:lpstr>Tips &amp; Instructions</vt:lpstr>
      <vt:lpstr>Projects</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SDAL Test</dc:title>
  <dc:creator>Microsoft Office User</dc:creator>
  <cp:lastModifiedBy>Gizem Korkmaz</cp:lastModifiedBy>
  <cp:revision>112</cp:revision>
  <dcterms:created xsi:type="dcterms:W3CDTF">2016-03-03T20:17:21Z</dcterms:created>
  <dcterms:modified xsi:type="dcterms:W3CDTF">2017-05-23T18:28:00Z</dcterms:modified>
</cp:coreProperties>
</file>